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87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B01FEA-77C9-42F9-8463-3975AA302E65}" type="datetimeFigureOut">
              <a:rPr lang="de-DE" smtClean="0"/>
              <a:t>04.05.2023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BEF65D-B137-4507-B2D2-295A8E7F9975}" type="slidenum">
              <a:rPr lang="de-DE" smtClean="0"/>
              <a:t>‹Nr.›</a:t>
            </a:fld>
            <a:endParaRPr lang="de-DE"/>
          </a:p>
        </p:txBody>
      </p:sp>
    </p:spTree>
    <p:extLst>
      <p:ext uri="{BB962C8B-B14F-4D97-AF65-F5344CB8AC3E}">
        <p14:creationId xmlns:p14="http://schemas.microsoft.com/office/powerpoint/2010/main" val="3675591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4BBEF65D-B137-4507-B2D2-295A8E7F9975}" type="slidenum">
              <a:rPr lang="de-DE" smtClean="0"/>
              <a:t>2</a:t>
            </a:fld>
            <a:endParaRPr lang="de-DE"/>
          </a:p>
        </p:txBody>
      </p:sp>
    </p:spTree>
    <p:extLst>
      <p:ext uri="{BB962C8B-B14F-4D97-AF65-F5344CB8AC3E}">
        <p14:creationId xmlns:p14="http://schemas.microsoft.com/office/powerpoint/2010/main" val="2180022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3140C5-1343-66F9-8D67-2975167AE822}"/>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B41DD146-2858-E647-E21B-877B3D6AFF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F2D76FDE-A5C4-4502-F58E-D3A821F36417}"/>
              </a:ext>
            </a:extLst>
          </p:cNvPr>
          <p:cNvSpPr>
            <a:spLocks noGrp="1"/>
          </p:cNvSpPr>
          <p:nvPr>
            <p:ph type="dt" sz="half" idx="10"/>
          </p:nvPr>
        </p:nvSpPr>
        <p:spPr/>
        <p:txBody>
          <a:bodyPr/>
          <a:lstStyle/>
          <a:p>
            <a:fld id="{CAEEEEE4-DD74-4D83-A000-CEFB7D26D380}" type="datetimeFigureOut">
              <a:rPr lang="de-DE" smtClean="0"/>
              <a:t>04.05.2023</a:t>
            </a:fld>
            <a:endParaRPr lang="de-DE"/>
          </a:p>
        </p:txBody>
      </p:sp>
      <p:sp>
        <p:nvSpPr>
          <p:cNvPr id="5" name="Fußzeilenplatzhalter 4">
            <a:extLst>
              <a:ext uri="{FF2B5EF4-FFF2-40B4-BE49-F238E27FC236}">
                <a16:creationId xmlns:a16="http://schemas.microsoft.com/office/drawing/2014/main" id="{CB27CB96-BA97-392F-0730-C76AFC6098F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A3A99F7-3EDA-3485-F0D4-020055D5AA90}"/>
              </a:ext>
            </a:extLst>
          </p:cNvPr>
          <p:cNvSpPr>
            <a:spLocks noGrp="1"/>
          </p:cNvSpPr>
          <p:nvPr>
            <p:ph type="sldNum" sz="quarter" idx="12"/>
          </p:nvPr>
        </p:nvSpPr>
        <p:spPr/>
        <p:txBody>
          <a:bodyPr/>
          <a:lstStyle/>
          <a:p>
            <a:fld id="{812E1B0D-AE43-4292-B213-73C0809333A0}" type="slidenum">
              <a:rPr lang="de-DE" smtClean="0"/>
              <a:t>‹Nr.›</a:t>
            </a:fld>
            <a:endParaRPr lang="de-DE"/>
          </a:p>
        </p:txBody>
      </p:sp>
    </p:spTree>
    <p:extLst>
      <p:ext uri="{BB962C8B-B14F-4D97-AF65-F5344CB8AC3E}">
        <p14:creationId xmlns:p14="http://schemas.microsoft.com/office/powerpoint/2010/main" val="3601915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8F148E-50D0-FB5F-A414-30496672A605}"/>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D4E22046-6F48-CCA9-39E3-9059C423BDD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BF60882-1CBF-777F-5DB8-203FCA214CD3}"/>
              </a:ext>
            </a:extLst>
          </p:cNvPr>
          <p:cNvSpPr>
            <a:spLocks noGrp="1"/>
          </p:cNvSpPr>
          <p:nvPr>
            <p:ph type="dt" sz="half" idx="10"/>
          </p:nvPr>
        </p:nvSpPr>
        <p:spPr/>
        <p:txBody>
          <a:bodyPr/>
          <a:lstStyle/>
          <a:p>
            <a:fld id="{CAEEEEE4-DD74-4D83-A000-CEFB7D26D380}" type="datetimeFigureOut">
              <a:rPr lang="de-DE" smtClean="0"/>
              <a:t>04.05.2023</a:t>
            </a:fld>
            <a:endParaRPr lang="de-DE"/>
          </a:p>
        </p:txBody>
      </p:sp>
      <p:sp>
        <p:nvSpPr>
          <p:cNvPr id="5" name="Fußzeilenplatzhalter 4">
            <a:extLst>
              <a:ext uri="{FF2B5EF4-FFF2-40B4-BE49-F238E27FC236}">
                <a16:creationId xmlns:a16="http://schemas.microsoft.com/office/drawing/2014/main" id="{8355CEE5-B6F2-7653-CDA3-DC3BE992DA2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5A261DB-3C4B-D736-F310-B681E5729B66}"/>
              </a:ext>
            </a:extLst>
          </p:cNvPr>
          <p:cNvSpPr>
            <a:spLocks noGrp="1"/>
          </p:cNvSpPr>
          <p:nvPr>
            <p:ph type="sldNum" sz="quarter" idx="12"/>
          </p:nvPr>
        </p:nvSpPr>
        <p:spPr/>
        <p:txBody>
          <a:bodyPr/>
          <a:lstStyle/>
          <a:p>
            <a:fld id="{812E1B0D-AE43-4292-B213-73C0809333A0}" type="slidenum">
              <a:rPr lang="de-DE" smtClean="0"/>
              <a:t>‹Nr.›</a:t>
            </a:fld>
            <a:endParaRPr lang="de-DE"/>
          </a:p>
        </p:txBody>
      </p:sp>
    </p:spTree>
    <p:extLst>
      <p:ext uri="{BB962C8B-B14F-4D97-AF65-F5344CB8AC3E}">
        <p14:creationId xmlns:p14="http://schemas.microsoft.com/office/powerpoint/2010/main" val="956694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F328B80-4A9E-74AA-1484-92A7D110F801}"/>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2B1BF01-E74D-21A4-B780-C2357275E03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576742E-D045-2906-0B9C-8880CD32F401}"/>
              </a:ext>
            </a:extLst>
          </p:cNvPr>
          <p:cNvSpPr>
            <a:spLocks noGrp="1"/>
          </p:cNvSpPr>
          <p:nvPr>
            <p:ph type="dt" sz="half" idx="10"/>
          </p:nvPr>
        </p:nvSpPr>
        <p:spPr/>
        <p:txBody>
          <a:bodyPr/>
          <a:lstStyle/>
          <a:p>
            <a:fld id="{CAEEEEE4-DD74-4D83-A000-CEFB7D26D380}" type="datetimeFigureOut">
              <a:rPr lang="de-DE" smtClean="0"/>
              <a:t>04.05.2023</a:t>
            </a:fld>
            <a:endParaRPr lang="de-DE"/>
          </a:p>
        </p:txBody>
      </p:sp>
      <p:sp>
        <p:nvSpPr>
          <p:cNvPr id="5" name="Fußzeilenplatzhalter 4">
            <a:extLst>
              <a:ext uri="{FF2B5EF4-FFF2-40B4-BE49-F238E27FC236}">
                <a16:creationId xmlns:a16="http://schemas.microsoft.com/office/drawing/2014/main" id="{31B19D8A-D1C5-CD8D-B502-EFB68E56DF6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2D9295D-62F7-858D-6269-0FEB62AF70DE}"/>
              </a:ext>
            </a:extLst>
          </p:cNvPr>
          <p:cNvSpPr>
            <a:spLocks noGrp="1"/>
          </p:cNvSpPr>
          <p:nvPr>
            <p:ph type="sldNum" sz="quarter" idx="12"/>
          </p:nvPr>
        </p:nvSpPr>
        <p:spPr/>
        <p:txBody>
          <a:bodyPr/>
          <a:lstStyle/>
          <a:p>
            <a:fld id="{812E1B0D-AE43-4292-B213-73C0809333A0}" type="slidenum">
              <a:rPr lang="de-DE" smtClean="0"/>
              <a:t>‹Nr.›</a:t>
            </a:fld>
            <a:endParaRPr lang="de-DE"/>
          </a:p>
        </p:txBody>
      </p:sp>
    </p:spTree>
    <p:extLst>
      <p:ext uri="{BB962C8B-B14F-4D97-AF65-F5344CB8AC3E}">
        <p14:creationId xmlns:p14="http://schemas.microsoft.com/office/powerpoint/2010/main" val="1533569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A59BA8-B1DA-B70B-A791-D95D9B1125D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65624DE-2B7B-B598-DC8B-BE1A8CE19D4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A72E502-14F1-8201-8BA7-0765D0BE6566}"/>
              </a:ext>
            </a:extLst>
          </p:cNvPr>
          <p:cNvSpPr>
            <a:spLocks noGrp="1"/>
          </p:cNvSpPr>
          <p:nvPr>
            <p:ph type="dt" sz="half" idx="10"/>
          </p:nvPr>
        </p:nvSpPr>
        <p:spPr/>
        <p:txBody>
          <a:bodyPr/>
          <a:lstStyle/>
          <a:p>
            <a:fld id="{CAEEEEE4-DD74-4D83-A000-CEFB7D26D380}" type="datetimeFigureOut">
              <a:rPr lang="de-DE" smtClean="0"/>
              <a:t>04.05.2023</a:t>
            </a:fld>
            <a:endParaRPr lang="de-DE"/>
          </a:p>
        </p:txBody>
      </p:sp>
      <p:sp>
        <p:nvSpPr>
          <p:cNvPr id="5" name="Fußzeilenplatzhalter 4">
            <a:extLst>
              <a:ext uri="{FF2B5EF4-FFF2-40B4-BE49-F238E27FC236}">
                <a16:creationId xmlns:a16="http://schemas.microsoft.com/office/drawing/2014/main" id="{8E41151F-3AB3-2A29-799D-EC7F216F3E2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3B1E538-3E7B-56DB-7319-5CF070317920}"/>
              </a:ext>
            </a:extLst>
          </p:cNvPr>
          <p:cNvSpPr>
            <a:spLocks noGrp="1"/>
          </p:cNvSpPr>
          <p:nvPr>
            <p:ph type="sldNum" sz="quarter" idx="12"/>
          </p:nvPr>
        </p:nvSpPr>
        <p:spPr/>
        <p:txBody>
          <a:bodyPr/>
          <a:lstStyle/>
          <a:p>
            <a:fld id="{812E1B0D-AE43-4292-B213-73C0809333A0}" type="slidenum">
              <a:rPr lang="de-DE" smtClean="0"/>
              <a:t>‹Nr.›</a:t>
            </a:fld>
            <a:endParaRPr lang="de-DE"/>
          </a:p>
        </p:txBody>
      </p:sp>
    </p:spTree>
    <p:extLst>
      <p:ext uri="{BB962C8B-B14F-4D97-AF65-F5344CB8AC3E}">
        <p14:creationId xmlns:p14="http://schemas.microsoft.com/office/powerpoint/2010/main" val="3935181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906BE8-DFD0-97C7-5633-34938C3D9063}"/>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9C8A5B28-288C-754E-039A-BF2A9B60B1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14C24FDD-B2BC-9009-B978-3F2519836FD2}"/>
              </a:ext>
            </a:extLst>
          </p:cNvPr>
          <p:cNvSpPr>
            <a:spLocks noGrp="1"/>
          </p:cNvSpPr>
          <p:nvPr>
            <p:ph type="dt" sz="half" idx="10"/>
          </p:nvPr>
        </p:nvSpPr>
        <p:spPr/>
        <p:txBody>
          <a:bodyPr/>
          <a:lstStyle/>
          <a:p>
            <a:fld id="{CAEEEEE4-DD74-4D83-A000-CEFB7D26D380}" type="datetimeFigureOut">
              <a:rPr lang="de-DE" smtClean="0"/>
              <a:t>04.05.2023</a:t>
            </a:fld>
            <a:endParaRPr lang="de-DE"/>
          </a:p>
        </p:txBody>
      </p:sp>
      <p:sp>
        <p:nvSpPr>
          <p:cNvPr id="5" name="Fußzeilenplatzhalter 4">
            <a:extLst>
              <a:ext uri="{FF2B5EF4-FFF2-40B4-BE49-F238E27FC236}">
                <a16:creationId xmlns:a16="http://schemas.microsoft.com/office/drawing/2014/main" id="{CAC77F11-63A2-1FEC-821E-61BD69CB675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158358A-EF8B-48CC-EB8E-FD58C4543BE2}"/>
              </a:ext>
            </a:extLst>
          </p:cNvPr>
          <p:cNvSpPr>
            <a:spLocks noGrp="1"/>
          </p:cNvSpPr>
          <p:nvPr>
            <p:ph type="sldNum" sz="quarter" idx="12"/>
          </p:nvPr>
        </p:nvSpPr>
        <p:spPr/>
        <p:txBody>
          <a:bodyPr/>
          <a:lstStyle/>
          <a:p>
            <a:fld id="{812E1B0D-AE43-4292-B213-73C0809333A0}" type="slidenum">
              <a:rPr lang="de-DE" smtClean="0"/>
              <a:t>‹Nr.›</a:t>
            </a:fld>
            <a:endParaRPr lang="de-DE"/>
          </a:p>
        </p:txBody>
      </p:sp>
    </p:spTree>
    <p:extLst>
      <p:ext uri="{BB962C8B-B14F-4D97-AF65-F5344CB8AC3E}">
        <p14:creationId xmlns:p14="http://schemas.microsoft.com/office/powerpoint/2010/main" val="2893359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EB32FA-F336-8BE0-E8B1-3D89C289E22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0D5A472-F09A-E3B0-1F36-19C34C780C60}"/>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5B1A3425-AFE0-0D32-DF7C-930EB3FB67C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0D194F5A-CCC8-1E38-26C0-E47CE784FD0C}"/>
              </a:ext>
            </a:extLst>
          </p:cNvPr>
          <p:cNvSpPr>
            <a:spLocks noGrp="1"/>
          </p:cNvSpPr>
          <p:nvPr>
            <p:ph type="dt" sz="half" idx="10"/>
          </p:nvPr>
        </p:nvSpPr>
        <p:spPr/>
        <p:txBody>
          <a:bodyPr/>
          <a:lstStyle/>
          <a:p>
            <a:fld id="{CAEEEEE4-DD74-4D83-A000-CEFB7D26D380}" type="datetimeFigureOut">
              <a:rPr lang="de-DE" smtClean="0"/>
              <a:t>04.05.2023</a:t>
            </a:fld>
            <a:endParaRPr lang="de-DE"/>
          </a:p>
        </p:txBody>
      </p:sp>
      <p:sp>
        <p:nvSpPr>
          <p:cNvPr id="6" name="Fußzeilenplatzhalter 5">
            <a:extLst>
              <a:ext uri="{FF2B5EF4-FFF2-40B4-BE49-F238E27FC236}">
                <a16:creationId xmlns:a16="http://schemas.microsoft.com/office/drawing/2014/main" id="{F3AC22A4-DAE3-4818-9E99-0236BDA8AF4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8A922AA-6631-8953-CC60-899EDC5BC99B}"/>
              </a:ext>
            </a:extLst>
          </p:cNvPr>
          <p:cNvSpPr>
            <a:spLocks noGrp="1"/>
          </p:cNvSpPr>
          <p:nvPr>
            <p:ph type="sldNum" sz="quarter" idx="12"/>
          </p:nvPr>
        </p:nvSpPr>
        <p:spPr/>
        <p:txBody>
          <a:bodyPr/>
          <a:lstStyle/>
          <a:p>
            <a:fld id="{812E1B0D-AE43-4292-B213-73C0809333A0}" type="slidenum">
              <a:rPr lang="de-DE" smtClean="0"/>
              <a:t>‹Nr.›</a:t>
            </a:fld>
            <a:endParaRPr lang="de-DE"/>
          </a:p>
        </p:txBody>
      </p:sp>
    </p:spTree>
    <p:extLst>
      <p:ext uri="{BB962C8B-B14F-4D97-AF65-F5344CB8AC3E}">
        <p14:creationId xmlns:p14="http://schemas.microsoft.com/office/powerpoint/2010/main" val="32987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0AEAAD-C1B6-9BBF-6F2C-E2B1BDE2E12A}"/>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DF95CDB3-B096-5943-8427-D30C18F794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C02A956C-C0A7-0FFA-D42E-59E7B3AFE46B}"/>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11EE7C97-7EBB-8C77-A58C-9D7AE1C175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3029B5AA-33E8-0443-3936-F8ED733955D3}"/>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F78AFCD7-71A8-F461-1046-CBF8C162C5F5}"/>
              </a:ext>
            </a:extLst>
          </p:cNvPr>
          <p:cNvSpPr>
            <a:spLocks noGrp="1"/>
          </p:cNvSpPr>
          <p:nvPr>
            <p:ph type="dt" sz="half" idx="10"/>
          </p:nvPr>
        </p:nvSpPr>
        <p:spPr/>
        <p:txBody>
          <a:bodyPr/>
          <a:lstStyle/>
          <a:p>
            <a:fld id="{CAEEEEE4-DD74-4D83-A000-CEFB7D26D380}" type="datetimeFigureOut">
              <a:rPr lang="de-DE" smtClean="0"/>
              <a:t>04.05.2023</a:t>
            </a:fld>
            <a:endParaRPr lang="de-DE"/>
          </a:p>
        </p:txBody>
      </p:sp>
      <p:sp>
        <p:nvSpPr>
          <p:cNvPr id="8" name="Fußzeilenplatzhalter 7">
            <a:extLst>
              <a:ext uri="{FF2B5EF4-FFF2-40B4-BE49-F238E27FC236}">
                <a16:creationId xmlns:a16="http://schemas.microsoft.com/office/drawing/2014/main" id="{0F460EFD-B18B-ADEA-263C-0E73A99C1F8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60EE80BD-1642-D102-D6A1-8E698AF8FE01}"/>
              </a:ext>
            </a:extLst>
          </p:cNvPr>
          <p:cNvSpPr>
            <a:spLocks noGrp="1"/>
          </p:cNvSpPr>
          <p:nvPr>
            <p:ph type="sldNum" sz="quarter" idx="12"/>
          </p:nvPr>
        </p:nvSpPr>
        <p:spPr/>
        <p:txBody>
          <a:bodyPr/>
          <a:lstStyle/>
          <a:p>
            <a:fld id="{812E1B0D-AE43-4292-B213-73C0809333A0}" type="slidenum">
              <a:rPr lang="de-DE" smtClean="0"/>
              <a:t>‹Nr.›</a:t>
            </a:fld>
            <a:endParaRPr lang="de-DE"/>
          </a:p>
        </p:txBody>
      </p:sp>
    </p:spTree>
    <p:extLst>
      <p:ext uri="{BB962C8B-B14F-4D97-AF65-F5344CB8AC3E}">
        <p14:creationId xmlns:p14="http://schemas.microsoft.com/office/powerpoint/2010/main" val="4014761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47928F-CA9E-B65D-4630-1629D9E607A1}"/>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51D03369-3532-1979-D2E5-B63080417D77}"/>
              </a:ext>
            </a:extLst>
          </p:cNvPr>
          <p:cNvSpPr>
            <a:spLocks noGrp="1"/>
          </p:cNvSpPr>
          <p:nvPr>
            <p:ph type="dt" sz="half" idx="10"/>
          </p:nvPr>
        </p:nvSpPr>
        <p:spPr/>
        <p:txBody>
          <a:bodyPr/>
          <a:lstStyle/>
          <a:p>
            <a:fld id="{CAEEEEE4-DD74-4D83-A000-CEFB7D26D380}" type="datetimeFigureOut">
              <a:rPr lang="de-DE" smtClean="0"/>
              <a:t>04.05.2023</a:t>
            </a:fld>
            <a:endParaRPr lang="de-DE"/>
          </a:p>
        </p:txBody>
      </p:sp>
      <p:sp>
        <p:nvSpPr>
          <p:cNvPr id="4" name="Fußzeilenplatzhalter 3">
            <a:extLst>
              <a:ext uri="{FF2B5EF4-FFF2-40B4-BE49-F238E27FC236}">
                <a16:creationId xmlns:a16="http://schemas.microsoft.com/office/drawing/2014/main" id="{525FA973-7E10-C082-3C51-6257E0E24A73}"/>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E099AE72-0110-E4E5-5781-1C3AD75CAAB4}"/>
              </a:ext>
            </a:extLst>
          </p:cNvPr>
          <p:cNvSpPr>
            <a:spLocks noGrp="1"/>
          </p:cNvSpPr>
          <p:nvPr>
            <p:ph type="sldNum" sz="quarter" idx="12"/>
          </p:nvPr>
        </p:nvSpPr>
        <p:spPr/>
        <p:txBody>
          <a:bodyPr/>
          <a:lstStyle/>
          <a:p>
            <a:fld id="{812E1B0D-AE43-4292-B213-73C0809333A0}" type="slidenum">
              <a:rPr lang="de-DE" smtClean="0"/>
              <a:t>‹Nr.›</a:t>
            </a:fld>
            <a:endParaRPr lang="de-DE"/>
          </a:p>
        </p:txBody>
      </p:sp>
    </p:spTree>
    <p:extLst>
      <p:ext uri="{BB962C8B-B14F-4D97-AF65-F5344CB8AC3E}">
        <p14:creationId xmlns:p14="http://schemas.microsoft.com/office/powerpoint/2010/main" val="3947328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1401D8F-B2DA-E2A6-7BC8-B100F12D9F24}"/>
              </a:ext>
            </a:extLst>
          </p:cNvPr>
          <p:cNvSpPr>
            <a:spLocks noGrp="1"/>
          </p:cNvSpPr>
          <p:nvPr>
            <p:ph type="dt" sz="half" idx="10"/>
          </p:nvPr>
        </p:nvSpPr>
        <p:spPr/>
        <p:txBody>
          <a:bodyPr/>
          <a:lstStyle/>
          <a:p>
            <a:fld id="{CAEEEEE4-DD74-4D83-A000-CEFB7D26D380}" type="datetimeFigureOut">
              <a:rPr lang="de-DE" smtClean="0"/>
              <a:t>04.05.2023</a:t>
            </a:fld>
            <a:endParaRPr lang="de-DE"/>
          </a:p>
        </p:txBody>
      </p:sp>
      <p:sp>
        <p:nvSpPr>
          <p:cNvPr id="3" name="Fußzeilenplatzhalter 2">
            <a:extLst>
              <a:ext uri="{FF2B5EF4-FFF2-40B4-BE49-F238E27FC236}">
                <a16:creationId xmlns:a16="http://schemas.microsoft.com/office/drawing/2014/main" id="{3E197EB2-50C4-2DE6-97DA-AE0698F90A29}"/>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5665F89E-5EE4-3470-9BF5-1876A637298F}"/>
              </a:ext>
            </a:extLst>
          </p:cNvPr>
          <p:cNvSpPr>
            <a:spLocks noGrp="1"/>
          </p:cNvSpPr>
          <p:nvPr>
            <p:ph type="sldNum" sz="quarter" idx="12"/>
          </p:nvPr>
        </p:nvSpPr>
        <p:spPr/>
        <p:txBody>
          <a:bodyPr/>
          <a:lstStyle/>
          <a:p>
            <a:fld id="{812E1B0D-AE43-4292-B213-73C0809333A0}" type="slidenum">
              <a:rPr lang="de-DE" smtClean="0"/>
              <a:t>‹Nr.›</a:t>
            </a:fld>
            <a:endParaRPr lang="de-DE"/>
          </a:p>
        </p:txBody>
      </p:sp>
    </p:spTree>
    <p:extLst>
      <p:ext uri="{BB962C8B-B14F-4D97-AF65-F5344CB8AC3E}">
        <p14:creationId xmlns:p14="http://schemas.microsoft.com/office/powerpoint/2010/main" val="988838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7B7F9F-0DD4-8B26-36C0-5AF695E058C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A31B3F14-6B0D-A816-A5B0-9CD03E86FD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83245D25-4F90-C433-9B7C-1414E99DEC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55FD100-290D-A9BA-613E-136C225DC1C5}"/>
              </a:ext>
            </a:extLst>
          </p:cNvPr>
          <p:cNvSpPr>
            <a:spLocks noGrp="1"/>
          </p:cNvSpPr>
          <p:nvPr>
            <p:ph type="dt" sz="half" idx="10"/>
          </p:nvPr>
        </p:nvSpPr>
        <p:spPr/>
        <p:txBody>
          <a:bodyPr/>
          <a:lstStyle/>
          <a:p>
            <a:fld id="{CAEEEEE4-DD74-4D83-A000-CEFB7D26D380}" type="datetimeFigureOut">
              <a:rPr lang="de-DE" smtClean="0"/>
              <a:t>04.05.2023</a:t>
            </a:fld>
            <a:endParaRPr lang="de-DE"/>
          </a:p>
        </p:txBody>
      </p:sp>
      <p:sp>
        <p:nvSpPr>
          <p:cNvPr id="6" name="Fußzeilenplatzhalter 5">
            <a:extLst>
              <a:ext uri="{FF2B5EF4-FFF2-40B4-BE49-F238E27FC236}">
                <a16:creationId xmlns:a16="http://schemas.microsoft.com/office/drawing/2014/main" id="{1A85AE53-136A-AEDD-C712-B09424F675C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00B71E8-A970-6184-691C-FE1311B2FDA8}"/>
              </a:ext>
            </a:extLst>
          </p:cNvPr>
          <p:cNvSpPr>
            <a:spLocks noGrp="1"/>
          </p:cNvSpPr>
          <p:nvPr>
            <p:ph type="sldNum" sz="quarter" idx="12"/>
          </p:nvPr>
        </p:nvSpPr>
        <p:spPr/>
        <p:txBody>
          <a:bodyPr/>
          <a:lstStyle/>
          <a:p>
            <a:fld id="{812E1B0D-AE43-4292-B213-73C0809333A0}" type="slidenum">
              <a:rPr lang="de-DE" smtClean="0"/>
              <a:t>‹Nr.›</a:t>
            </a:fld>
            <a:endParaRPr lang="de-DE"/>
          </a:p>
        </p:txBody>
      </p:sp>
    </p:spTree>
    <p:extLst>
      <p:ext uri="{BB962C8B-B14F-4D97-AF65-F5344CB8AC3E}">
        <p14:creationId xmlns:p14="http://schemas.microsoft.com/office/powerpoint/2010/main" val="1088496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AF6C35-8460-39AF-65B1-87FB64CA3C0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4556A673-BA32-D20E-0CD4-B4C61910E9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B5F6057F-9F8B-EB33-27B0-351DB4A851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B31C770-C7BE-7364-0BD3-15E8EF420C16}"/>
              </a:ext>
            </a:extLst>
          </p:cNvPr>
          <p:cNvSpPr>
            <a:spLocks noGrp="1"/>
          </p:cNvSpPr>
          <p:nvPr>
            <p:ph type="dt" sz="half" idx="10"/>
          </p:nvPr>
        </p:nvSpPr>
        <p:spPr/>
        <p:txBody>
          <a:bodyPr/>
          <a:lstStyle/>
          <a:p>
            <a:fld id="{CAEEEEE4-DD74-4D83-A000-CEFB7D26D380}" type="datetimeFigureOut">
              <a:rPr lang="de-DE" smtClean="0"/>
              <a:t>04.05.2023</a:t>
            </a:fld>
            <a:endParaRPr lang="de-DE"/>
          </a:p>
        </p:txBody>
      </p:sp>
      <p:sp>
        <p:nvSpPr>
          <p:cNvPr id="6" name="Fußzeilenplatzhalter 5">
            <a:extLst>
              <a:ext uri="{FF2B5EF4-FFF2-40B4-BE49-F238E27FC236}">
                <a16:creationId xmlns:a16="http://schemas.microsoft.com/office/drawing/2014/main" id="{932659A2-493E-FFEC-E538-D6861089300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560EA0D-BCBE-5041-2C1E-F8DA9A1DF3E9}"/>
              </a:ext>
            </a:extLst>
          </p:cNvPr>
          <p:cNvSpPr>
            <a:spLocks noGrp="1"/>
          </p:cNvSpPr>
          <p:nvPr>
            <p:ph type="sldNum" sz="quarter" idx="12"/>
          </p:nvPr>
        </p:nvSpPr>
        <p:spPr/>
        <p:txBody>
          <a:bodyPr/>
          <a:lstStyle/>
          <a:p>
            <a:fld id="{812E1B0D-AE43-4292-B213-73C0809333A0}" type="slidenum">
              <a:rPr lang="de-DE" smtClean="0"/>
              <a:t>‹Nr.›</a:t>
            </a:fld>
            <a:endParaRPr lang="de-DE"/>
          </a:p>
        </p:txBody>
      </p:sp>
    </p:spTree>
    <p:extLst>
      <p:ext uri="{BB962C8B-B14F-4D97-AF65-F5344CB8AC3E}">
        <p14:creationId xmlns:p14="http://schemas.microsoft.com/office/powerpoint/2010/main" val="576903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CF48B0A1-2C34-D12A-962F-1FCA75A62A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5698C600-E426-9CF2-324C-41A0736418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75D9440-A804-9294-7F33-1604415FD5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EEEEE4-DD74-4D83-A000-CEFB7D26D380}" type="datetimeFigureOut">
              <a:rPr lang="de-DE" smtClean="0"/>
              <a:t>04.05.2023</a:t>
            </a:fld>
            <a:endParaRPr lang="de-DE"/>
          </a:p>
        </p:txBody>
      </p:sp>
      <p:sp>
        <p:nvSpPr>
          <p:cNvPr id="5" name="Fußzeilenplatzhalter 4">
            <a:extLst>
              <a:ext uri="{FF2B5EF4-FFF2-40B4-BE49-F238E27FC236}">
                <a16:creationId xmlns:a16="http://schemas.microsoft.com/office/drawing/2014/main" id="{B5D08DB7-10E9-76DC-459D-BB772C325C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6A1A36D7-8E6D-1789-FE67-77E8EF3CCA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2E1B0D-AE43-4292-B213-73C0809333A0}" type="slidenum">
              <a:rPr lang="de-DE" smtClean="0"/>
              <a:t>‹Nr.›</a:t>
            </a:fld>
            <a:endParaRPr lang="de-DE"/>
          </a:p>
        </p:txBody>
      </p:sp>
    </p:spTree>
    <p:extLst>
      <p:ext uri="{BB962C8B-B14F-4D97-AF65-F5344CB8AC3E}">
        <p14:creationId xmlns:p14="http://schemas.microsoft.com/office/powerpoint/2010/main" val="2109148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56F7F66C-00D1-5249-1158-1F82333B26B3}"/>
              </a:ext>
            </a:extLst>
          </p:cNvPr>
          <p:cNvPicPr>
            <a:picLocks noChangeAspect="1"/>
          </p:cNvPicPr>
          <p:nvPr/>
        </p:nvPicPr>
        <p:blipFill>
          <a:blip r:embed="rId2"/>
          <a:stretch>
            <a:fillRect/>
          </a:stretch>
        </p:blipFill>
        <p:spPr>
          <a:xfrm>
            <a:off x="7451782" y="37366"/>
            <a:ext cx="4418766" cy="6783268"/>
          </a:xfrm>
          <a:prstGeom prst="rect">
            <a:avLst/>
          </a:prstGeom>
        </p:spPr>
      </p:pic>
      <p:pic>
        <p:nvPicPr>
          <p:cNvPr id="7" name="Grafik 6">
            <a:extLst>
              <a:ext uri="{FF2B5EF4-FFF2-40B4-BE49-F238E27FC236}">
                <a16:creationId xmlns:a16="http://schemas.microsoft.com/office/drawing/2014/main" id="{7E4AA197-F5DE-0A01-E3C7-122A471B79E4}"/>
              </a:ext>
            </a:extLst>
          </p:cNvPr>
          <p:cNvPicPr>
            <a:picLocks noChangeAspect="1"/>
          </p:cNvPicPr>
          <p:nvPr/>
        </p:nvPicPr>
        <p:blipFill>
          <a:blip r:embed="rId3"/>
          <a:stretch>
            <a:fillRect/>
          </a:stretch>
        </p:blipFill>
        <p:spPr>
          <a:xfrm>
            <a:off x="363018" y="234667"/>
            <a:ext cx="4810125" cy="6057900"/>
          </a:xfrm>
          <a:prstGeom prst="rect">
            <a:avLst/>
          </a:prstGeom>
        </p:spPr>
      </p:pic>
      <p:sp>
        <p:nvSpPr>
          <p:cNvPr id="2" name="Textfeld 1">
            <a:extLst>
              <a:ext uri="{FF2B5EF4-FFF2-40B4-BE49-F238E27FC236}">
                <a16:creationId xmlns:a16="http://schemas.microsoft.com/office/drawing/2014/main" id="{BF7025FB-C5E3-DB53-2816-AC82F09EBABE}"/>
              </a:ext>
            </a:extLst>
          </p:cNvPr>
          <p:cNvSpPr txBox="1"/>
          <p:nvPr/>
        </p:nvSpPr>
        <p:spPr>
          <a:xfrm>
            <a:off x="1" y="147320"/>
            <a:ext cx="5273039" cy="523220"/>
          </a:xfrm>
          <a:prstGeom prst="rect">
            <a:avLst/>
          </a:prstGeom>
          <a:noFill/>
        </p:spPr>
        <p:txBody>
          <a:bodyPr wrap="square" rtlCol="0">
            <a:spAutoFit/>
          </a:bodyPr>
          <a:lstStyle/>
          <a:p>
            <a:pPr algn="ctr"/>
            <a:r>
              <a:rPr lang="de-DE" sz="1400" b="1" dirty="0">
                <a:latin typeface="Arial" panose="020B0604020202020204" pitchFamily="34" charset="0"/>
                <a:cs typeface="Arial" panose="020B0604020202020204" pitchFamily="34" charset="0"/>
              </a:rPr>
              <a:t>Erwarteter zusätzlicher Bedarf an Pflegeplätzen 2040</a:t>
            </a:r>
            <a:br>
              <a:rPr lang="de-DE" sz="1400" b="1" dirty="0">
                <a:latin typeface="Arial" panose="020B0604020202020204" pitchFamily="34" charset="0"/>
                <a:cs typeface="Arial" panose="020B0604020202020204" pitchFamily="34" charset="0"/>
              </a:rPr>
            </a:br>
            <a:r>
              <a:rPr lang="de-DE" sz="1400" b="1" dirty="0">
                <a:latin typeface="Arial" panose="020B0604020202020204" pitchFamily="34" charset="0"/>
                <a:cs typeface="Arial" panose="020B0604020202020204" pitchFamily="34" charset="0"/>
              </a:rPr>
              <a:t>bei kommunalpolitischen Entscheidern</a:t>
            </a:r>
          </a:p>
        </p:txBody>
      </p:sp>
      <p:sp>
        <p:nvSpPr>
          <p:cNvPr id="3" name="Textfeld 2">
            <a:extLst>
              <a:ext uri="{FF2B5EF4-FFF2-40B4-BE49-F238E27FC236}">
                <a16:creationId xmlns:a16="http://schemas.microsoft.com/office/drawing/2014/main" id="{3E2C1699-2E9D-DD7F-4A27-D63A8C310B00}"/>
              </a:ext>
            </a:extLst>
          </p:cNvPr>
          <p:cNvSpPr txBox="1"/>
          <p:nvPr/>
        </p:nvSpPr>
        <p:spPr>
          <a:xfrm>
            <a:off x="7503160" y="6491302"/>
            <a:ext cx="3985549" cy="239698"/>
          </a:xfrm>
          <a:prstGeom prst="rect">
            <a:avLst/>
          </a:prstGeom>
          <a:noFill/>
        </p:spPr>
        <p:txBody>
          <a:bodyPr wrap="square" rtlCol="0">
            <a:spAutoFit/>
          </a:bodyPr>
          <a:lstStyle/>
          <a:p>
            <a:r>
              <a:rPr lang="de-DE" sz="900" b="1" i="1" dirty="0">
                <a:effectLst/>
                <a:latin typeface="Arial" panose="020B0604020202020204" pitchFamily="34" charset="0"/>
                <a:ea typeface="Calibri" panose="020F0502020204030204" pitchFamily="34" charset="0"/>
              </a:rPr>
              <a:t>Pflegeheim-Atlas Deutschland 2021, Wüest Partner Deutschland</a:t>
            </a:r>
            <a:endParaRPr lang="de-DE" sz="900" b="1" i="1" dirty="0">
              <a:latin typeface="Arial" panose="020B0604020202020204" pitchFamily="34" charset="0"/>
              <a:cs typeface="Arial" panose="020B0604020202020204" pitchFamily="34" charset="0"/>
            </a:endParaRPr>
          </a:p>
        </p:txBody>
      </p:sp>
      <p:sp>
        <p:nvSpPr>
          <p:cNvPr id="4" name="Textfeld 3">
            <a:extLst>
              <a:ext uri="{FF2B5EF4-FFF2-40B4-BE49-F238E27FC236}">
                <a16:creationId xmlns:a16="http://schemas.microsoft.com/office/drawing/2014/main" id="{822C73FB-FA84-F9D5-E3CC-28963AC9357E}"/>
              </a:ext>
            </a:extLst>
          </p:cNvPr>
          <p:cNvSpPr txBox="1"/>
          <p:nvPr/>
        </p:nvSpPr>
        <p:spPr>
          <a:xfrm>
            <a:off x="426720" y="6402661"/>
            <a:ext cx="5039360" cy="230832"/>
          </a:xfrm>
          <a:prstGeom prst="rect">
            <a:avLst/>
          </a:prstGeom>
          <a:noFill/>
        </p:spPr>
        <p:txBody>
          <a:bodyPr wrap="square" rtlCol="0">
            <a:spAutoFit/>
          </a:bodyPr>
          <a:lstStyle/>
          <a:p>
            <a:r>
              <a:rPr lang="de-DE" sz="900" b="1" i="1" dirty="0">
                <a:effectLst/>
                <a:latin typeface="Arial" panose="020B0604020202020204" pitchFamily="34" charset="0"/>
                <a:ea typeface="Calibri" panose="020F0502020204030204" pitchFamily="34" charset="0"/>
              </a:rPr>
              <a:t>Quelle: Angaben der 1.500 durch </a:t>
            </a:r>
            <a:r>
              <a:rPr lang="de-DE" sz="900" b="1" i="1" dirty="0" err="1">
                <a:effectLst/>
                <a:latin typeface="Arial" panose="020B0604020202020204" pitchFamily="34" charset="0"/>
                <a:ea typeface="Calibri" panose="020F0502020204030204" pitchFamily="34" charset="0"/>
              </a:rPr>
              <a:t>Civey</a:t>
            </a:r>
            <a:r>
              <a:rPr lang="de-DE" sz="900" b="1" i="1" dirty="0">
                <a:effectLst/>
                <a:latin typeface="Arial" panose="020B0604020202020204" pitchFamily="34" charset="0"/>
                <a:ea typeface="Calibri" panose="020F0502020204030204" pitchFamily="34" charset="0"/>
              </a:rPr>
              <a:t> befragten kommunalpolitischen Entscheider</a:t>
            </a:r>
            <a:endParaRPr lang="de-DE" sz="900" b="1" i="1" dirty="0">
              <a:latin typeface="Arial" panose="020B0604020202020204" pitchFamily="34" charset="0"/>
              <a:cs typeface="Arial" panose="020B0604020202020204" pitchFamily="34" charset="0"/>
            </a:endParaRPr>
          </a:p>
        </p:txBody>
      </p:sp>
      <p:sp>
        <p:nvSpPr>
          <p:cNvPr id="6" name="Textfeld 5">
            <a:extLst>
              <a:ext uri="{FF2B5EF4-FFF2-40B4-BE49-F238E27FC236}">
                <a16:creationId xmlns:a16="http://schemas.microsoft.com/office/drawing/2014/main" id="{712AA8E5-89DD-6CE4-E812-F4978A401927}"/>
              </a:ext>
            </a:extLst>
          </p:cNvPr>
          <p:cNvSpPr txBox="1"/>
          <p:nvPr/>
        </p:nvSpPr>
        <p:spPr>
          <a:xfrm>
            <a:off x="4740219" y="2140232"/>
            <a:ext cx="2824480" cy="1815882"/>
          </a:xfrm>
          <a:prstGeom prst="rect">
            <a:avLst/>
          </a:prstGeom>
          <a:noFill/>
        </p:spPr>
        <p:txBody>
          <a:bodyPr wrap="square" rtlCol="0">
            <a:spAutoFit/>
          </a:bodyPr>
          <a:lstStyle/>
          <a:p>
            <a:r>
              <a:rPr lang="de-DE" sz="1400" dirty="0">
                <a:latin typeface="Arial" panose="020B0604020202020204" pitchFamily="34" charset="0"/>
                <a:cs typeface="Arial" panose="020B0604020202020204" pitchFamily="34" charset="0"/>
              </a:rPr>
              <a:t>Vor allem für Teile Brandenburgs, Sachsens und Thüringens sowie rund um Düsseldorf stimmen die Erwartungen der Befragten und Prognosen von Wüest Partner in Bezug auf einen geringeren zusätzlichen Pflegeplatzbedarf weitestgehend überein.</a:t>
            </a:r>
          </a:p>
        </p:txBody>
      </p:sp>
      <p:grpSp>
        <p:nvGrpSpPr>
          <p:cNvPr id="16" name="Gruppieren 15">
            <a:extLst>
              <a:ext uri="{FF2B5EF4-FFF2-40B4-BE49-F238E27FC236}">
                <a16:creationId xmlns:a16="http://schemas.microsoft.com/office/drawing/2014/main" id="{C0E46D24-3514-84E7-C17D-B8E06D859349}"/>
              </a:ext>
            </a:extLst>
          </p:cNvPr>
          <p:cNvGrpSpPr/>
          <p:nvPr/>
        </p:nvGrpSpPr>
        <p:grpSpPr>
          <a:xfrm>
            <a:off x="574802" y="5970948"/>
            <a:ext cx="3983100" cy="255626"/>
            <a:chOff x="574802" y="5970948"/>
            <a:chExt cx="3983100" cy="255626"/>
          </a:xfrm>
        </p:grpSpPr>
        <p:pic>
          <p:nvPicPr>
            <p:cNvPr id="9" name="Grafik 8">
              <a:extLst>
                <a:ext uri="{FF2B5EF4-FFF2-40B4-BE49-F238E27FC236}">
                  <a16:creationId xmlns:a16="http://schemas.microsoft.com/office/drawing/2014/main" id="{7738BFC9-04EF-8043-46F4-561F39FDEEE7}"/>
                </a:ext>
              </a:extLst>
            </p:cNvPr>
            <p:cNvPicPr>
              <a:picLocks noChangeAspect="1"/>
            </p:cNvPicPr>
            <p:nvPr/>
          </p:nvPicPr>
          <p:blipFill rotWithShape="1">
            <a:blip r:embed="rId4"/>
            <a:srcRect t="77764" r="19807" b="1808"/>
            <a:stretch/>
          </p:blipFill>
          <p:spPr>
            <a:xfrm>
              <a:off x="3556598" y="5995742"/>
              <a:ext cx="1001304" cy="230832"/>
            </a:xfrm>
            <a:prstGeom prst="rect">
              <a:avLst/>
            </a:prstGeom>
          </p:spPr>
        </p:pic>
        <p:pic>
          <p:nvPicPr>
            <p:cNvPr id="11" name="Grafik 10">
              <a:extLst>
                <a:ext uri="{FF2B5EF4-FFF2-40B4-BE49-F238E27FC236}">
                  <a16:creationId xmlns:a16="http://schemas.microsoft.com/office/drawing/2014/main" id="{2A598D55-57D7-B236-44C8-BF70C35D5C4E}"/>
                </a:ext>
              </a:extLst>
            </p:cNvPr>
            <p:cNvPicPr>
              <a:picLocks noChangeAspect="1"/>
            </p:cNvPicPr>
            <p:nvPr/>
          </p:nvPicPr>
          <p:blipFill rotWithShape="1">
            <a:blip r:embed="rId4"/>
            <a:srcRect t="53166" r="31267" b="28569"/>
            <a:stretch/>
          </p:blipFill>
          <p:spPr>
            <a:xfrm>
              <a:off x="2677989" y="6014655"/>
              <a:ext cx="858212" cy="206383"/>
            </a:xfrm>
            <a:prstGeom prst="rect">
              <a:avLst/>
            </a:prstGeom>
          </p:spPr>
        </p:pic>
        <p:pic>
          <p:nvPicPr>
            <p:cNvPr id="13" name="Grafik 12">
              <a:extLst>
                <a:ext uri="{FF2B5EF4-FFF2-40B4-BE49-F238E27FC236}">
                  <a16:creationId xmlns:a16="http://schemas.microsoft.com/office/drawing/2014/main" id="{0739DF82-D88A-1B99-B138-6960BDB6BD38}"/>
                </a:ext>
              </a:extLst>
            </p:cNvPr>
            <p:cNvPicPr>
              <a:picLocks noChangeAspect="1"/>
            </p:cNvPicPr>
            <p:nvPr/>
          </p:nvPicPr>
          <p:blipFill rotWithShape="1">
            <a:blip r:embed="rId4"/>
            <a:srcRect t="25160" b="54140"/>
            <a:stretch/>
          </p:blipFill>
          <p:spPr>
            <a:xfrm>
              <a:off x="1366278" y="5970948"/>
              <a:ext cx="1248619" cy="233901"/>
            </a:xfrm>
            <a:prstGeom prst="rect">
              <a:avLst/>
            </a:prstGeom>
          </p:spPr>
        </p:pic>
        <p:pic>
          <p:nvPicPr>
            <p:cNvPr id="15" name="Grafik 14">
              <a:extLst>
                <a:ext uri="{FF2B5EF4-FFF2-40B4-BE49-F238E27FC236}">
                  <a16:creationId xmlns:a16="http://schemas.microsoft.com/office/drawing/2014/main" id="{5D2F7EA6-5C60-DC0D-D064-071A2FB366C0}"/>
                </a:ext>
              </a:extLst>
            </p:cNvPr>
            <p:cNvPicPr>
              <a:picLocks noChangeAspect="1"/>
            </p:cNvPicPr>
            <p:nvPr/>
          </p:nvPicPr>
          <p:blipFill rotWithShape="1">
            <a:blip r:embed="rId4"/>
            <a:srcRect r="43685" b="81173"/>
            <a:stretch/>
          </p:blipFill>
          <p:spPr>
            <a:xfrm>
              <a:off x="574802" y="5981529"/>
              <a:ext cx="703157" cy="212741"/>
            </a:xfrm>
            <a:prstGeom prst="rect">
              <a:avLst/>
            </a:prstGeom>
          </p:spPr>
        </p:pic>
      </p:grpSp>
    </p:spTree>
    <p:extLst>
      <p:ext uri="{BB962C8B-B14F-4D97-AF65-F5344CB8AC3E}">
        <p14:creationId xmlns:p14="http://schemas.microsoft.com/office/powerpoint/2010/main" val="701462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a:extLst>
              <a:ext uri="{FF2B5EF4-FFF2-40B4-BE49-F238E27FC236}">
                <a16:creationId xmlns:a16="http://schemas.microsoft.com/office/drawing/2014/main" id="{5D29DC94-B180-227D-287F-C759F5B95633}"/>
              </a:ext>
            </a:extLst>
          </p:cNvPr>
          <p:cNvSpPr txBox="1"/>
          <p:nvPr/>
        </p:nvSpPr>
        <p:spPr>
          <a:xfrm>
            <a:off x="329500" y="542880"/>
            <a:ext cx="12146280" cy="111999891"/>
          </a:xfrm>
          <a:prstGeom prst="rect">
            <a:avLst/>
          </a:prstGeom>
          <a:noFill/>
        </p:spPr>
        <p:txBody>
          <a:bodyPr wrap="square">
            <a:spAutoFit/>
          </a:bodyPr>
          <a:lstStyle/>
          <a:p>
            <a:r>
              <a:rPr lang="de-DE" b="1" dirty="0"/>
              <a:t>Detaildaten der </a:t>
            </a:r>
            <a:r>
              <a:rPr lang="de-DE" b="1" dirty="0" err="1"/>
              <a:t>Civey</a:t>
            </a:r>
            <a:r>
              <a:rPr lang="de-DE" b="1" dirty="0"/>
              <a:t>-Befragung auf Landkreisebene</a:t>
            </a:r>
          </a:p>
          <a:p>
            <a:r>
              <a:rPr lang="de-DE" dirty="0"/>
              <a:t>		</a:t>
            </a:r>
          </a:p>
          <a:p>
            <a:r>
              <a:rPr lang="de-DE" dirty="0"/>
              <a:t>			Höher	</a:t>
            </a:r>
            <a:r>
              <a:rPr lang="de-DE" dirty="0" err="1"/>
              <a:t>Niedrg</a:t>
            </a:r>
            <a:r>
              <a:rPr lang="de-DE" dirty="0"/>
              <a:t>.	</a:t>
            </a:r>
            <a:r>
              <a:rPr lang="de-DE" dirty="0" err="1"/>
              <a:t>Gleichbl</a:t>
            </a:r>
            <a:r>
              <a:rPr lang="de-DE" dirty="0"/>
              <a:t>.	Weiß nicht</a:t>
            </a:r>
          </a:p>
          <a:p>
            <a:r>
              <a:rPr lang="de-DE" dirty="0"/>
              <a:t>Landkreise				</a:t>
            </a:r>
          </a:p>
          <a:p>
            <a:r>
              <a:rPr lang="de-DE" dirty="0"/>
              <a:t>Ahrweiler			94,5%	0,4%	4,5%	0,6%</a:t>
            </a:r>
          </a:p>
          <a:p>
            <a:r>
              <a:rPr lang="de-DE" dirty="0"/>
              <a:t>Aichach-Friedberg		91,7%	0,2%	7,2%	0,9%</a:t>
            </a:r>
          </a:p>
          <a:p>
            <a:r>
              <a:rPr lang="de-DE" dirty="0"/>
              <a:t>Alb-Donau-Kreis		84,8%	1,5%	7,3%	6,4%</a:t>
            </a:r>
          </a:p>
          <a:p>
            <a:r>
              <a:rPr lang="de-DE" dirty="0"/>
              <a:t>Altenburger Land		84,2%	0,7%	9,4%	5,7%</a:t>
            </a:r>
          </a:p>
          <a:p>
            <a:r>
              <a:rPr lang="de-DE" dirty="0"/>
              <a:t>Altenkirchen (Westerwald)	93,0%	3,8%	2,9%	0,3%</a:t>
            </a:r>
          </a:p>
          <a:p>
            <a:r>
              <a:rPr lang="de-DE" dirty="0"/>
              <a:t>Altmarkkreis Salzwedel	89,4%	3,7%	3,5%	3,4%</a:t>
            </a:r>
          </a:p>
          <a:p>
            <a:r>
              <a:rPr lang="de-DE" dirty="0"/>
              <a:t>Altötting			89,4%	1,9%	5,0%	3,7%</a:t>
            </a:r>
          </a:p>
          <a:p>
            <a:r>
              <a:rPr lang="de-DE" dirty="0"/>
              <a:t>Alzey-Worms		89,0%	1,8%	4,3%	4,9%</a:t>
            </a:r>
          </a:p>
          <a:p>
            <a:r>
              <a:rPr lang="de-DE" dirty="0"/>
              <a:t>Amberg			88,9%	0,2%	6,5%	4,4%</a:t>
            </a:r>
          </a:p>
          <a:p>
            <a:r>
              <a:rPr lang="de-DE" dirty="0"/>
              <a:t>Amberg-Sulzbach		94,8%	0,4%	2,8%	2,0%</a:t>
            </a:r>
          </a:p>
          <a:p>
            <a:r>
              <a:rPr lang="de-DE" dirty="0"/>
              <a:t>Ammerland		91,1%	2,9%	5,3%	0,7%</a:t>
            </a:r>
          </a:p>
          <a:p>
            <a:r>
              <a:rPr lang="de-DE" dirty="0"/>
              <a:t>Anhalt-Bitterfeld		81,6%	0,1%	8,4%	9,9%</a:t>
            </a:r>
          </a:p>
          <a:p>
            <a:r>
              <a:rPr lang="de-DE" dirty="0"/>
              <a:t>Ansbach (Stadt)		84,2%	1,2%	13,1%	1,5%</a:t>
            </a:r>
          </a:p>
          <a:p>
            <a:r>
              <a:rPr lang="de-DE" dirty="0"/>
              <a:t>Ansbach			89,0%	2,3%	8,3%	0,4%</a:t>
            </a:r>
          </a:p>
          <a:p>
            <a:r>
              <a:rPr lang="de-DE" dirty="0"/>
              <a:t>Aschaffenburg (Stadt)	94,0%	0,0%	5,9%	0,1%</a:t>
            </a:r>
          </a:p>
          <a:p>
            <a:r>
              <a:rPr lang="de-DE" dirty="0"/>
              <a:t>Aschaffenburg		95,9%	0,2%	3,9%	0,0%</a:t>
            </a:r>
          </a:p>
          <a:p>
            <a:r>
              <a:rPr lang="de-DE" dirty="0"/>
              <a:t>Augsburg (Stadt)		89,4%	0,9%	6,8%	2,9%</a:t>
            </a:r>
          </a:p>
          <a:p>
            <a:r>
              <a:rPr lang="de-DE" dirty="0"/>
              <a:t>Augsburg			91,7%	0,1%	7,8%	0,4%</a:t>
            </a:r>
          </a:p>
          <a:p>
            <a:r>
              <a:rPr lang="de-DE" dirty="0"/>
              <a:t>Aurich			92,7%	3,2%	2,9%	1,2%</a:t>
            </a:r>
          </a:p>
          <a:p>
            <a:r>
              <a:rPr lang="de-DE" dirty="0"/>
              <a:t>Bad Dürkheim		93,2%	1,2%	5,0%	0,6%</a:t>
            </a:r>
          </a:p>
          <a:p>
            <a:r>
              <a:rPr lang="de-DE" dirty="0"/>
              <a:t>Bad Kissingen		93,6%	0,9%	5,1%	0,4%</a:t>
            </a:r>
          </a:p>
          <a:p>
            <a:r>
              <a:rPr lang="de-DE" dirty="0"/>
              <a:t>Bad Kreuznach		90,4%	1,5%	3,6%	4,5%</a:t>
            </a:r>
          </a:p>
          <a:p>
            <a:r>
              <a:rPr lang="de-DE" dirty="0"/>
              <a:t>Bad Tölz-Wolfratshausen	92,0%	1,6%	6,0%	0,4%</a:t>
            </a:r>
          </a:p>
          <a:p>
            <a:r>
              <a:rPr lang="de-DE" dirty="0"/>
              <a:t>Baden-Baden		93,1%	0,0%	4,7%	2,2%</a:t>
            </a:r>
          </a:p>
          <a:p>
            <a:r>
              <a:rPr lang="de-DE" dirty="0"/>
              <a:t>Bamberg (Stadt)		79,2%	4,7%	4,2%	11,9%</a:t>
            </a:r>
          </a:p>
          <a:p>
            <a:r>
              <a:rPr lang="de-DE" dirty="0"/>
              <a:t>Bamberg			94,0%	0,2%	4,4%	1,4%</a:t>
            </a:r>
          </a:p>
          <a:p>
            <a:r>
              <a:rPr lang="de-DE" dirty="0"/>
              <a:t>Barnim			90,9%	4,2%	0,0%	4,9%</a:t>
            </a:r>
          </a:p>
          <a:p>
            <a:r>
              <a:rPr lang="de-DE" dirty="0"/>
              <a:t>Bautzen			79,8%	2,9%	10,4%	6,9%</a:t>
            </a:r>
          </a:p>
          <a:p>
            <a:r>
              <a:rPr lang="de-DE" dirty="0"/>
              <a:t>Bayreuth (Stadt)		83,6%	1,4%	5,1%	9,9%</a:t>
            </a:r>
          </a:p>
          <a:p>
            <a:r>
              <a:rPr lang="de-DE" dirty="0"/>
              <a:t>Bayreuth			93,7%	2,1%	1,9%	2,3%</a:t>
            </a:r>
          </a:p>
          <a:p>
            <a:r>
              <a:rPr lang="de-DE" dirty="0"/>
              <a:t>Berchtesgadener Land	80,5%	2,7%	4,9%	11,9%</a:t>
            </a:r>
          </a:p>
          <a:p>
            <a:r>
              <a:rPr lang="de-DE" dirty="0"/>
              <a:t>Bergstraße		93,2%	2,8%	2,9%	1,1%</a:t>
            </a:r>
          </a:p>
          <a:p>
            <a:r>
              <a:rPr lang="de-DE" dirty="0"/>
              <a:t>Berlin			93,9%	2,2%	0,0%	3,9%</a:t>
            </a:r>
          </a:p>
          <a:p>
            <a:r>
              <a:rPr lang="de-DE" dirty="0"/>
              <a:t>Bernkastel-Wittlich		91,1%	7,9%	0,1%	0,9%</a:t>
            </a:r>
          </a:p>
          <a:p>
            <a:r>
              <a:rPr lang="de-DE" dirty="0"/>
              <a:t>Biberach			85,2%	2,1%	8,7%	4,0%</a:t>
            </a:r>
          </a:p>
          <a:p>
            <a:r>
              <a:rPr lang="de-DE" dirty="0"/>
              <a:t>Bielefeld			87,8%	2,2%	2,1%	7,9%</a:t>
            </a:r>
          </a:p>
          <a:p>
            <a:r>
              <a:rPr lang="de-DE" dirty="0"/>
              <a:t>Birkenfeld		88,9%	2,6%	3,5%	5,0%</a:t>
            </a:r>
          </a:p>
          <a:p>
            <a:r>
              <a:rPr lang="de-DE" dirty="0"/>
              <a:t>Bochum			85,1%	4,1%	0,3%	10,5%</a:t>
            </a:r>
          </a:p>
          <a:p>
            <a:r>
              <a:rPr lang="de-DE" dirty="0"/>
              <a:t>Bodenseekreis		92,6%	2,4%	3,6%	1,4%</a:t>
            </a:r>
          </a:p>
          <a:p>
            <a:r>
              <a:rPr lang="de-DE" dirty="0"/>
              <a:t>Bonn			90,9%	3,8%	0,0%	5,3%</a:t>
            </a:r>
          </a:p>
          <a:p>
            <a:r>
              <a:rPr lang="de-DE" dirty="0"/>
              <a:t>Borken			95,1%	0,4%	2,6%	1,9%</a:t>
            </a:r>
          </a:p>
          <a:p>
            <a:r>
              <a:rPr lang="de-DE" dirty="0"/>
              <a:t>Bottrop			87,6%	0,2%	3,9%	8,3%</a:t>
            </a:r>
          </a:p>
          <a:p>
            <a:r>
              <a:rPr lang="de-DE" dirty="0"/>
              <a:t>Brandenburg an der Havel	90,0%	0,0%	4,1%	5,9%</a:t>
            </a:r>
          </a:p>
          <a:p>
            <a:r>
              <a:rPr lang="de-DE" dirty="0"/>
              <a:t>Braunschweig (Stadt)	95,3%	4,1%	0,0%	0,6%</a:t>
            </a:r>
          </a:p>
          <a:p>
            <a:r>
              <a:rPr lang="de-DE" dirty="0"/>
              <a:t>Breisgau-Hochschwarzwald	91,3%	3,1%	5,2%	0,4%</a:t>
            </a:r>
          </a:p>
          <a:p>
            <a:r>
              <a:rPr lang="de-DE" dirty="0"/>
              <a:t>Bremen (Stadt)		92,0%	2,5%	1,1%	4,4%</a:t>
            </a:r>
          </a:p>
          <a:p>
            <a:r>
              <a:rPr lang="de-DE" dirty="0"/>
              <a:t>Bremerhaven		87,4%	0,8%	3,6%	8,2%</a:t>
            </a:r>
          </a:p>
          <a:p>
            <a:r>
              <a:rPr lang="de-DE" dirty="0"/>
              <a:t>Burgenlandkreis		85,1%	0,4%	12,4%	2,1%</a:t>
            </a:r>
          </a:p>
          <a:p>
            <a:r>
              <a:rPr lang="de-DE" dirty="0"/>
              <a:t>Böblingen		88,1%	1,8%	7,8%	2,3%</a:t>
            </a:r>
          </a:p>
          <a:p>
            <a:r>
              <a:rPr lang="de-DE" dirty="0"/>
              <a:t>Börde			87,4%	2,7%	5,7%	4,2%</a:t>
            </a:r>
          </a:p>
          <a:p>
            <a:r>
              <a:rPr lang="de-DE" dirty="0"/>
              <a:t>Calw			85,7%	2,6%	9,0%	2,7%</a:t>
            </a:r>
          </a:p>
          <a:p>
            <a:r>
              <a:rPr lang="de-DE" dirty="0"/>
              <a:t>Celle			88,5%	2,6%	5,6%	3,3%</a:t>
            </a:r>
          </a:p>
          <a:p>
            <a:r>
              <a:rPr lang="de-DE" dirty="0"/>
              <a:t>Cham			93,1%	1,1%	3,0%	2,8%</a:t>
            </a:r>
          </a:p>
          <a:p>
            <a:r>
              <a:rPr lang="de-DE" dirty="0"/>
              <a:t>Chemnitz (Stadt)		87,0%	0,1%	4,3%	8,6%</a:t>
            </a:r>
          </a:p>
          <a:p>
            <a:r>
              <a:rPr lang="de-DE" dirty="0"/>
              <a:t>Cloppenburg		88,7%	1,7%	3,9%	5,7%</a:t>
            </a:r>
          </a:p>
          <a:p>
            <a:r>
              <a:rPr lang="de-DE" dirty="0"/>
              <a:t>Coburg (Stadt)		96,8%	0,4%	2,3%	0,5%</a:t>
            </a:r>
          </a:p>
          <a:p>
            <a:r>
              <a:rPr lang="de-DE" dirty="0"/>
              <a:t>Coburg			94,8%	0,6%	4,2%	0,4%</a:t>
            </a:r>
          </a:p>
          <a:p>
            <a:r>
              <a:rPr lang="de-DE" dirty="0"/>
              <a:t>Cochem-Zell		96,0%	1,0%	1,3%	1,7%</a:t>
            </a:r>
          </a:p>
          <a:p>
            <a:r>
              <a:rPr lang="de-DE" dirty="0"/>
              <a:t>Coesfeld			93,8%	1,7%	1,6%	2,9%</a:t>
            </a:r>
          </a:p>
          <a:p>
            <a:r>
              <a:rPr lang="de-DE" dirty="0"/>
              <a:t>Cottbus			80,7%	7,6%	1,9%	9,8%</a:t>
            </a:r>
          </a:p>
          <a:p>
            <a:r>
              <a:rPr lang="de-DE" dirty="0"/>
              <a:t>Cuxhaven			90,8%	2,5%	4,8%	1,9%</a:t>
            </a:r>
          </a:p>
          <a:p>
            <a:r>
              <a:rPr lang="de-DE" dirty="0"/>
              <a:t>Dachau			89,8%	0,2%	7,4%	2,6%</a:t>
            </a:r>
          </a:p>
          <a:p>
            <a:r>
              <a:rPr lang="de-DE" dirty="0"/>
              <a:t>Dahme-Spreewald		82,9%	14,1%	0,1%	2,9%</a:t>
            </a:r>
          </a:p>
          <a:p>
            <a:r>
              <a:rPr lang="de-DE" dirty="0"/>
              <a:t>Darmstadt (Stadt)		87,6%	3,4%	2,6%	6,4%</a:t>
            </a:r>
          </a:p>
          <a:p>
            <a:r>
              <a:rPr lang="de-DE" dirty="0"/>
              <a:t>Darmstadt-Dieburg		93,0%	1,2%	1,6%	4,2%</a:t>
            </a:r>
          </a:p>
          <a:p>
            <a:r>
              <a:rPr lang="de-DE" dirty="0"/>
              <a:t>Deggendorf		84,0%	2,4%	4,4%	9,2%</a:t>
            </a:r>
          </a:p>
          <a:p>
            <a:r>
              <a:rPr lang="de-DE" dirty="0"/>
              <a:t>Delmenhorst		91,1%	2,3%	3,4%	3,2%</a:t>
            </a:r>
          </a:p>
          <a:p>
            <a:r>
              <a:rPr lang="de-DE" dirty="0"/>
              <a:t>Dessau-Roßlau		89,9%	0,1%	7,3%	2,7%</a:t>
            </a:r>
          </a:p>
          <a:p>
            <a:r>
              <a:rPr lang="de-DE" dirty="0"/>
              <a:t>Diepholz			95,5%	1,1%	2,3%	1,1%</a:t>
            </a:r>
          </a:p>
          <a:p>
            <a:r>
              <a:rPr lang="de-DE" dirty="0"/>
              <a:t>Dillingen </a:t>
            </a:r>
            <a:r>
              <a:rPr lang="de-DE" dirty="0" err="1"/>
              <a:t>a.d.</a:t>
            </a:r>
            <a:r>
              <a:rPr lang="de-DE" dirty="0"/>
              <a:t> Donau	93,2%	0,1%	6,1%	0,6%</a:t>
            </a:r>
          </a:p>
          <a:p>
            <a:r>
              <a:rPr lang="de-DE" dirty="0"/>
              <a:t>Dingolfing-Landau		88,8%	1,7%	5,2%	4,3%</a:t>
            </a:r>
          </a:p>
          <a:p>
            <a:r>
              <a:rPr lang="de-DE" dirty="0"/>
              <a:t>Dithmarschen		86,1%	0,8%	7,5%	5,6%</a:t>
            </a:r>
          </a:p>
          <a:p>
            <a:r>
              <a:rPr lang="de-DE" dirty="0"/>
              <a:t>Donau-Ries		90,1%	0,9%	5,4%	3,6%</a:t>
            </a:r>
          </a:p>
          <a:p>
            <a:r>
              <a:rPr lang="de-DE" dirty="0"/>
              <a:t>Donnersbergkreis		91,9%	1,9%	3,7%	2,5%</a:t>
            </a:r>
          </a:p>
          <a:p>
            <a:r>
              <a:rPr lang="de-DE" dirty="0"/>
              <a:t>Dortmund		88,7%	2,6%	2,9%	5,8%</a:t>
            </a:r>
          </a:p>
          <a:p>
            <a:r>
              <a:rPr lang="de-DE" dirty="0"/>
              <a:t>Dresden (Stadt)		85,5%	2,6%	5,5%	6,4%</a:t>
            </a:r>
          </a:p>
          <a:p>
            <a:r>
              <a:rPr lang="de-DE" dirty="0"/>
              <a:t>Duisburg			87,4%	0,3%	6,5%	5,8%</a:t>
            </a:r>
          </a:p>
          <a:p>
            <a:r>
              <a:rPr lang="de-DE" dirty="0"/>
              <a:t>Düren			85,9%	1,9%	6,8%	5,4%</a:t>
            </a:r>
          </a:p>
          <a:p>
            <a:r>
              <a:rPr lang="de-DE" dirty="0"/>
              <a:t>Düsseldorf (Stadt)		88,6%	1,0%	5,2%	5,2%</a:t>
            </a:r>
          </a:p>
          <a:p>
            <a:r>
              <a:rPr lang="de-DE" dirty="0"/>
              <a:t>Ebersberg		93,3%	0,1%	5,4%	1,2%</a:t>
            </a:r>
          </a:p>
          <a:p>
            <a:r>
              <a:rPr lang="de-DE" dirty="0"/>
              <a:t>Eichsfeld			86,0%	1,6%	10,4%	2,0%</a:t>
            </a:r>
          </a:p>
          <a:p>
            <a:r>
              <a:rPr lang="de-DE" dirty="0"/>
              <a:t>Eichstätt			89,4%	0,2%	7,2%	3,2%</a:t>
            </a:r>
          </a:p>
          <a:p>
            <a:r>
              <a:rPr lang="de-DE" dirty="0"/>
              <a:t>Eifelkreis Bitburg-Prüm	87,7%	9,0%	0,1%	3,2%</a:t>
            </a:r>
          </a:p>
          <a:p>
            <a:r>
              <a:rPr lang="de-DE" dirty="0"/>
              <a:t>Eisenach			87,2%	2,4%	10,0%	0,4%</a:t>
            </a:r>
          </a:p>
          <a:p>
            <a:r>
              <a:rPr lang="de-DE" dirty="0"/>
              <a:t>Elbe-Elster		69,3%	12,4%	9,9%	8,4%</a:t>
            </a:r>
          </a:p>
          <a:p>
            <a:r>
              <a:rPr lang="de-DE" dirty="0"/>
              <a:t>Emden			85,2%	3,9%	4,5%	6,4%</a:t>
            </a:r>
          </a:p>
          <a:p>
            <a:r>
              <a:rPr lang="de-DE" dirty="0"/>
              <a:t>Emmendingen		91,8%	0,8%	6,4%	1,0%</a:t>
            </a:r>
          </a:p>
          <a:p>
            <a:r>
              <a:rPr lang="de-DE" dirty="0"/>
              <a:t>Emsland			96,1%	1,3%	1,7%	0,9%</a:t>
            </a:r>
          </a:p>
          <a:p>
            <a:r>
              <a:rPr lang="de-DE" dirty="0"/>
              <a:t>Ennepe-Ruhr-Kreis		96,0%	2,2%	1,7%	0,1%</a:t>
            </a:r>
          </a:p>
          <a:p>
            <a:r>
              <a:rPr lang="de-DE" dirty="0"/>
              <a:t>Enzkreis			88,5%	1,2%	7,2%	3,1%</a:t>
            </a:r>
          </a:p>
          <a:p>
            <a:r>
              <a:rPr lang="de-DE" dirty="0"/>
              <a:t>Erding			90,8%	0,1%	6,6%	2,5%</a:t>
            </a:r>
          </a:p>
          <a:p>
            <a:r>
              <a:rPr lang="de-DE" dirty="0"/>
              <a:t>Erfurt			90,5%	6,4%	2,6%	0,5%</a:t>
            </a:r>
          </a:p>
          <a:p>
            <a:r>
              <a:rPr lang="de-DE" dirty="0"/>
              <a:t>Erlangen			88,3%	0,1%	3,9%	7,7%</a:t>
            </a:r>
          </a:p>
          <a:p>
            <a:r>
              <a:rPr lang="de-DE" dirty="0"/>
              <a:t>Erlangen-Höchstadt	94,5%	0,1%	5,0%	0,4%</a:t>
            </a:r>
          </a:p>
          <a:p>
            <a:r>
              <a:rPr lang="de-DE" dirty="0"/>
              <a:t>Erzgebirgskreis		79,1%	3,5%	14,0%	3,4%</a:t>
            </a:r>
          </a:p>
          <a:p>
            <a:r>
              <a:rPr lang="de-DE" dirty="0"/>
              <a:t>Essen			79,0%	3,1%	4,7%	13,2%</a:t>
            </a:r>
          </a:p>
          <a:p>
            <a:r>
              <a:rPr lang="de-DE" dirty="0"/>
              <a:t>Esslingen			91,6%	0,7%	5,4%	2,3%</a:t>
            </a:r>
          </a:p>
          <a:p>
            <a:r>
              <a:rPr lang="de-DE" dirty="0"/>
              <a:t>Euskirchen		90,3%	1,6%	4,1%	4,0%</a:t>
            </a:r>
          </a:p>
          <a:p>
            <a:r>
              <a:rPr lang="de-DE" dirty="0"/>
              <a:t>Flensburg			95,7%	1,6%	0,5%	2,2%</a:t>
            </a:r>
          </a:p>
          <a:p>
            <a:r>
              <a:rPr lang="de-DE" dirty="0"/>
              <a:t>Forchheim		96,6%	0,2%	2,8%	0,4%</a:t>
            </a:r>
          </a:p>
          <a:p>
            <a:r>
              <a:rPr lang="de-DE" dirty="0"/>
              <a:t>Frankenthal (Pfalz)		87,4%	2,5%	6,7%	3,4%</a:t>
            </a:r>
          </a:p>
          <a:p>
            <a:r>
              <a:rPr lang="de-DE" dirty="0"/>
              <a:t>Frankfurt (Oder)		63,9%	3,9%	0,0%	32,2%</a:t>
            </a:r>
          </a:p>
          <a:p>
            <a:r>
              <a:rPr lang="de-DE" dirty="0"/>
              <a:t>Frankfurt am Main		86,4%	4,4%	2,4%	6,8%</a:t>
            </a:r>
          </a:p>
          <a:p>
            <a:r>
              <a:rPr lang="de-DE" dirty="0"/>
              <a:t>Freiburg im Breisgau	87,5%	6,4%	5,6%	0,5%</a:t>
            </a:r>
          </a:p>
          <a:p>
            <a:r>
              <a:rPr lang="de-DE" dirty="0"/>
              <a:t>Freising			86,0%	0,2%	5,0%	8,8%</a:t>
            </a:r>
          </a:p>
          <a:p>
            <a:r>
              <a:rPr lang="de-DE" dirty="0"/>
              <a:t>Freudenstadt		85,7%	1,0%	9,3%	4,0%</a:t>
            </a:r>
          </a:p>
          <a:p>
            <a:r>
              <a:rPr lang="de-DE" dirty="0"/>
              <a:t>Freyung-Grafenau		89,9%	3,4%	3,7%	3,0%</a:t>
            </a:r>
          </a:p>
          <a:p>
            <a:r>
              <a:rPr lang="de-DE" dirty="0"/>
              <a:t>Friesland			93,4%	4,2%	2,0%	0,4%</a:t>
            </a:r>
          </a:p>
          <a:p>
            <a:r>
              <a:rPr lang="de-DE" dirty="0"/>
              <a:t>Fulda			89,6%	0,9%	4,0%	5,5%</a:t>
            </a:r>
          </a:p>
          <a:p>
            <a:r>
              <a:rPr lang="de-DE" dirty="0"/>
              <a:t>Fürstenfeldbruck		92,0%	0,1%	7,3%	0,6%</a:t>
            </a:r>
          </a:p>
          <a:p>
            <a:r>
              <a:rPr lang="de-DE" dirty="0"/>
              <a:t>Fürth (Stadt)		94,3%	0,1%	3,7%	1,9%</a:t>
            </a:r>
          </a:p>
          <a:p>
            <a:r>
              <a:rPr lang="de-DE" dirty="0"/>
              <a:t>Fürth			87,4%	0,8%	4,6%	7,2%</a:t>
            </a:r>
          </a:p>
          <a:p>
            <a:r>
              <a:rPr lang="de-DE" dirty="0"/>
              <a:t>Garmisch-Partenkirchen	75,5%	0,2%	20,1%	4,2%</a:t>
            </a:r>
          </a:p>
          <a:p>
            <a:r>
              <a:rPr lang="de-DE" dirty="0"/>
              <a:t>Gelsenkirchen		78,4%	0,0%	10,1%	11,5%</a:t>
            </a:r>
          </a:p>
          <a:p>
            <a:r>
              <a:rPr lang="de-DE" dirty="0"/>
              <a:t>Gera			81,5%	0,6%	12,0%	5,9%</a:t>
            </a:r>
          </a:p>
          <a:p>
            <a:r>
              <a:rPr lang="de-DE" dirty="0"/>
              <a:t>Germersheim		89,4%	3,7%	4,6%	2,3%</a:t>
            </a:r>
          </a:p>
          <a:p>
            <a:r>
              <a:rPr lang="de-DE" dirty="0"/>
              <a:t>Gießen (Kreis)		83,1%	4,4%	1,6%	10,9%</a:t>
            </a:r>
          </a:p>
          <a:p>
            <a:r>
              <a:rPr lang="de-DE" dirty="0"/>
              <a:t>Gifhorn			96,2%	1,2%	0,3%	2,3%</a:t>
            </a:r>
          </a:p>
          <a:p>
            <a:r>
              <a:rPr lang="de-DE" dirty="0"/>
              <a:t>Goslar			97,1%	2,5%	0,0%	0,4%</a:t>
            </a:r>
          </a:p>
          <a:p>
            <a:r>
              <a:rPr lang="de-DE" dirty="0"/>
              <a:t>Gotha			83,3%	5,8%	8,8%	2,1%</a:t>
            </a:r>
          </a:p>
          <a:p>
            <a:r>
              <a:rPr lang="de-DE" dirty="0"/>
              <a:t>Grafschaft Bentheim	84,9%	7,3%	3,1%	4,7%</a:t>
            </a:r>
          </a:p>
          <a:p>
            <a:r>
              <a:rPr lang="de-DE" dirty="0"/>
              <a:t>Greiz			84,5%	3,1%	8,3%	4,1%</a:t>
            </a:r>
          </a:p>
          <a:p>
            <a:r>
              <a:rPr lang="de-DE" dirty="0"/>
              <a:t>Groß-Gerau		88,4%	1,8%	4,6%	5,2%</a:t>
            </a:r>
          </a:p>
          <a:p>
            <a:r>
              <a:rPr lang="de-DE" dirty="0"/>
              <a:t>Göppingen		91,2%	0,8%	4,8%	3,2%</a:t>
            </a:r>
          </a:p>
          <a:p>
            <a:r>
              <a:rPr lang="de-DE" dirty="0"/>
              <a:t>Görlitz			79,2%	2,9%	11,6%	6,3%</a:t>
            </a:r>
          </a:p>
          <a:p>
            <a:r>
              <a:rPr lang="de-DE" dirty="0"/>
              <a:t>Göttingen		96,7%	2,8%	0,1%	0,4%</a:t>
            </a:r>
          </a:p>
          <a:p>
            <a:r>
              <a:rPr lang="de-DE" dirty="0"/>
              <a:t>Günzburg			92,6%	0,6%	6,3%	0,5%</a:t>
            </a:r>
          </a:p>
          <a:p>
            <a:r>
              <a:rPr lang="de-DE" dirty="0"/>
              <a:t>Gütersloh			93,4%	0,7%	3,0%	2,9%</a:t>
            </a:r>
          </a:p>
          <a:p>
            <a:r>
              <a:rPr lang="de-DE" dirty="0"/>
              <a:t>Hagen			73,4%	0,1%	7,3%	19,2%</a:t>
            </a:r>
          </a:p>
          <a:p>
            <a:r>
              <a:rPr lang="de-DE" dirty="0"/>
              <a:t>Halle (Saale)		92,8%	0,2%	1,2%	5,8%</a:t>
            </a:r>
          </a:p>
          <a:p>
            <a:r>
              <a:rPr lang="de-DE" dirty="0"/>
              <a:t>Hamburg			97,2%	2,3%	0,1%	0,4%</a:t>
            </a:r>
          </a:p>
          <a:p>
            <a:r>
              <a:rPr lang="de-DE" dirty="0"/>
              <a:t>Hameln-Pyrmont		96,8%	0,6%	2,2%	0,4%</a:t>
            </a:r>
          </a:p>
          <a:p>
            <a:r>
              <a:rPr lang="de-DE" dirty="0"/>
              <a:t>Hamm			83,0%	1,7%	4,8%	10,5%</a:t>
            </a:r>
          </a:p>
          <a:p>
            <a:r>
              <a:rPr lang="de-DE" dirty="0"/>
              <a:t>Harburg			97,5%	0,6%	0,7%	1,2%</a:t>
            </a:r>
          </a:p>
          <a:p>
            <a:r>
              <a:rPr lang="de-DE" dirty="0"/>
              <a:t>Harz			86,4%	3,1%	5,6%	4,9%</a:t>
            </a:r>
          </a:p>
          <a:p>
            <a:r>
              <a:rPr lang="de-DE" dirty="0"/>
              <a:t>Havelland		88,5%	4,3%	2,7%	4,5%</a:t>
            </a:r>
          </a:p>
          <a:p>
            <a:r>
              <a:rPr lang="de-DE" dirty="0" err="1"/>
              <a:t>Haßberge</a:t>
            </a:r>
            <a:r>
              <a:rPr lang="de-DE" dirty="0"/>
              <a:t>			93,8%	1,4%	4,4%	0,4%</a:t>
            </a:r>
          </a:p>
          <a:p>
            <a:r>
              <a:rPr lang="de-DE" dirty="0"/>
              <a:t>Heidekreis		94,2%	3,1%	1,3%	1,4%</a:t>
            </a:r>
          </a:p>
          <a:p>
            <a:r>
              <a:rPr lang="de-DE" dirty="0"/>
              <a:t>Heidelberg		80,4%	5,0%	4,9%	9,7%</a:t>
            </a:r>
          </a:p>
          <a:p>
            <a:r>
              <a:rPr lang="de-DE" dirty="0"/>
              <a:t>Heidenheim		90,3%	3,0%	4,8%	1,9%</a:t>
            </a:r>
          </a:p>
          <a:p>
            <a:r>
              <a:rPr lang="de-DE" dirty="0"/>
              <a:t>Heilbronn (Stadt)		86,1%	1,3%	7,2%	5,4%</a:t>
            </a:r>
          </a:p>
          <a:p>
            <a:r>
              <a:rPr lang="de-DE" dirty="0"/>
              <a:t>Heilbronn		88,1%	1,2%	8,2%	2,5%</a:t>
            </a:r>
          </a:p>
          <a:p>
            <a:r>
              <a:rPr lang="de-DE" dirty="0"/>
              <a:t>Heinsberg		89,8%	0,2%	6,0%	4,0%</a:t>
            </a:r>
          </a:p>
          <a:p>
            <a:r>
              <a:rPr lang="de-DE" dirty="0"/>
              <a:t>Helmstedt		98,1%	0,4%	0,0%	1,5%</a:t>
            </a:r>
          </a:p>
          <a:p>
            <a:r>
              <a:rPr lang="de-DE" dirty="0"/>
              <a:t>Herford			91,2%	1,9%	3,5%	3,4%</a:t>
            </a:r>
          </a:p>
          <a:p>
            <a:r>
              <a:rPr lang="de-DE" dirty="0"/>
              <a:t>Herne			72,1%	0,5%	13,6%	13,8%</a:t>
            </a:r>
          </a:p>
          <a:p>
            <a:r>
              <a:rPr lang="de-DE" dirty="0"/>
              <a:t>Hersfeld-Rotenburg		90,2%	6,2%	1,6%	2,0%</a:t>
            </a:r>
          </a:p>
          <a:p>
            <a:r>
              <a:rPr lang="de-DE" dirty="0"/>
              <a:t>Herzogtum Lauenburg	94,8%	0,2%	2,0%	3,0%</a:t>
            </a:r>
          </a:p>
          <a:p>
            <a:r>
              <a:rPr lang="de-DE" dirty="0"/>
              <a:t>Hildburghausen		70,9%	11,0%	17,5%	0,6%</a:t>
            </a:r>
          </a:p>
          <a:p>
            <a:r>
              <a:rPr lang="de-DE" dirty="0"/>
              <a:t>Hildesheim		94,5%	2,6%	0,1%	2,8%</a:t>
            </a:r>
          </a:p>
          <a:p>
            <a:r>
              <a:rPr lang="de-DE" dirty="0"/>
              <a:t>Hochsauerlandkreis	95,2%	0,6%	0,7%	3,5%</a:t>
            </a:r>
          </a:p>
          <a:p>
            <a:r>
              <a:rPr lang="de-DE" dirty="0"/>
              <a:t>Hochtaunuskreis		93,7%	0,5%	2,7%	3,1%</a:t>
            </a:r>
          </a:p>
          <a:p>
            <a:r>
              <a:rPr lang="de-DE" dirty="0"/>
              <a:t>Hof (Stadt)		88,7%	0,1%	4,8%	6,4%</a:t>
            </a:r>
          </a:p>
          <a:p>
            <a:r>
              <a:rPr lang="de-DE" dirty="0"/>
              <a:t>Hof			92,4%	3,1%	3,2%	1,3%</a:t>
            </a:r>
          </a:p>
          <a:p>
            <a:r>
              <a:rPr lang="de-DE" dirty="0" err="1"/>
              <a:t>Hohenlohekreis</a:t>
            </a:r>
            <a:r>
              <a:rPr lang="de-DE" dirty="0"/>
              <a:t>		89,5%	1,2%	4,4%	4,9%</a:t>
            </a:r>
          </a:p>
          <a:p>
            <a:r>
              <a:rPr lang="de-DE" dirty="0"/>
              <a:t>Holzminden		94,7%	3,1%	0,1%	2,1%</a:t>
            </a:r>
          </a:p>
          <a:p>
            <a:r>
              <a:rPr lang="de-DE" dirty="0"/>
              <a:t>Höxter			94,6%	0,6%	1,0%	3,8%</a:t>
            </a:r>
          </a:p>
          <a:p>
            <a:r>
              <a:rPr lang="de-DE" dirty="0"/>
              <a:t>Ilm-Kreis			80,8%	3,9%	9,4%	5,9%</a:t>
            </a:r>
          </a:p>
          <a:p>
            <a:r>
              <a:rPr lang="de-DE" dirty="0"/>
              <a:t>Ingolstadt		88,5%	3,3%	5,2%	3,0%</a:t>
            </a:r>
          </a:p>
          <a:p>
            <a:r>
              <a:rPr lang="de-DE" dirty="0"/>
              <a:t>Jena			76,1%	3,9%	0,2%	19,8%</a:t>
            </a:r>
          </a:p>
          <a:p>
            <a:r>
              <a:rPr lang="de-DE" dirty="0"/>
              <a:t>Jerichower Land		90,5%	2,0%	4,7%	2,8%</a:t>
            </a:r>
          </a:p>
          <a:p>
            <a:r>
              <a:rPr lang="de-DE" dirty="0"/>
              <a:t>Kaiserslautern (Stadt)	83,6%	3,0%	4,3%	9,1%</a:t>
            </a:r>
          </a:p>
          <a:p>
            <a:r>
              <a:rPr lang="de-DE" dirty="0"/>
              <a:t>Kaiserslautern		90,2%	1,2%	4,2%	4,4%</a:t>
            </a:r>
          </a:p>
          <a:p>
            <a:r>
              <a:rPr lang="de-DE" dirty="0"/>
              <a:t>Karlsruhe (Stadt)		89,3%	2,3%	2,7%	5,7%</a:t>
            </a:r>
          </a:p>
          <a:p>
            <a:r>
              <a:rPr lang="de-DE" dirty="0"/>
              <a:t>Karlsruhe			92,8%	0,1%	5,3%	1,8%</a:t>
            </a:r>
          </a:p>
          <a:p>
            <a:r>
              <a:rPr lang="de-DE" dirty="0"/>
              <a:t>Kassel (Stadt)		86,9%	1,0%	1,6%	10,5%</a:t>
            </a:r>
          </a:p>
          <a:p>
            <a:r>
              <a:rPr lang="de-DE" dirty="0"/>
              <a:t>Kassel			93,6%	2,7%	1,5%	2,2%</a:t>
            </a:r>
          </a:p>
          <a:p>
            <a:r>
              <a:rPr lang="de-DE" dirty="0"/>
              <a:t>Kaufbeuren		90,1%	0,1%	9,4%	0,4%</a:t>
            </a:r>
          </a:p>
          <a:p>
            <a:r>
              <a:rPr lang="de-DE" dirty="0"/>
              <a:t>Kelheim			89,0%	0,5%	7,3%	3,2%</a:t>
            </a:r>
          </a:p>
          <a:p>
            <a:r>
              <a:rPr lang="de-DE" dirty="0"/>
              <a:t>Kempten (Allgäu)		84,9%	0,1%	9,3%	5,7%</a:t>
            </a:r>
          </a:p>
          <a:p>
            <a:r>
              <a:rPr lang="de-DE" dirty="0"/>
              <a:t>Kiel			91,8%	2,1%	0,0%	6,1%</a:t>
            </a:r>
          </a:p>
          <a:p>
            <a:r>
              <a:rPr lang="de-DE" dirty="0"/>
              <a:t>Kitzingen			94,6%	0,2%	4,8%	0,4%</a:t>
            </a:r>
          </a:p>
          <a:p>
            <a:r>
              <a:rPr lang="de-DE" dirty="0"/>
              <a:t>Kleve			88,2%	1,2%	3,8%	6,8%</a:t>
            </a:r>
          </a:p>
          <a:p>
            <a:r>
              <a:rPr lang="de-DE" dirty="0"/>
              <a:t>Koblenz (Stadt)		95,8%	2,8%	0,0%	1,4%</a:t>
            </a:r>
          </a:p>
          <a:p>
            <a:r>
              <a:rPr lang="de-DE" dirty="0"/>
              <a:t>Konstanz			88,8%	2,8%	4,4%	4,0%</a:t>
            </a:r>
          </a:p>
          <a:p>
            <a:r>
              <a:rPr lang="de-DE" dirty="0"/>
              <a:t>Krefeld			89,8%	0,1%	5,1%	5,0%</a:t>
            </a:r>
          </a:p>
          <a:p>
            <a:r>
              <a:rPr lang="de-DE" dirty="0"/>
              <a:t>Kronach			96,6%	1,2%	1,8%	0,4%</a:t>
            </a:r>
          </a:p>
          <a:p>
            <a:r>
              <a:rPr lang="de-DE" dirty="0"/>
              <a:t>Kulmbach		94,2%	1,5%	3,8%	0,5%</a:t>
            </a:r>
          </a:p>
          <a:p>
            <a:r>
              <a:rPr lang="de-DE" dirty="0" err="1"/>
              <a:t>Kusel</a:t>
            </a:r>
            <a:r>
              <a:rPr lang="de-DE" dirty="0"/>
              <a:t>			88,0%	2,9%	4,0%	5,1%</a:t>
            </a:r>
          </a:p>
          <a:p>
            <a:r>
              <a:rPr lang="de-DE" dirty="0"/>
              <a:t>Kyffhäuserkreis		81,0%	9,1%	9,5%	0,4%</a:t>
            </a:r>
          </a:p>
          <a:p>
            <a:r>
              <a:rPr lang="de-DE" dirty="0"/>
              <a:t>Köln (Stadt)		92,8%	2,7%	4,1%	0,4%</a:t>
            </a:r>
          </a:p>
          <a:p>
            <a:r>
              <a:rPr lang="de-DE" dirty="0"/>
              <a:t>Lahn-Dill-Kreis		92,1%	2,0%	4,7%	1,2%</a:t>
            </a:r>
          </a:p>
          <a:p>
            <a:r>
              <a:rPr lang="de-DE" dirty="0"/>
              <a:t>Landau in der Pfalz		95,4%	2,9%	1,2%	0,5%</a:t>
            </a:r>
          </a:p>
          <a:p>
            <a:r>
              <a:rPr lang="de-DE" dirty="0"/>
              <a:t>Landsberg am Lech		92,9%	0,1%	6,6%	0,4%</a:t>
            </a:r>
          </a:p>
          <a:p>
            <a:r>
              <a:rPr lang="de-DE" dirty="0"/>
              <a:t>Landshut (Stadt)		87,8%	0,1%	7,2%	4,9%</a:t>
            </a:r>
          </a:p>
          <a:p>
            <a:r>
              <a:rPr lang="de-DE" dirty="0"/>
              <a:t>Landshut			90,4%	0,0%	4,6%	5,0%</a:t>
            </a:r>
          </a:p>
          <a:p>
            <a:r>
              <a:rPr lang="de-DE" dirty="0"/>
              <a:t>Leer			92,9%	4,3%	2,7%	0,1%</a:t>
            </a:r>
          </a:p>
          <a:p>
            <a:r>
              <a:rPr lang="de-DE" dirty="0"/>
              <a:t>Leipzig (Stadt)		96,3%	0,0%	2,8%	0,9%</a:t>
            </a:r>
          </a:p>
          <a:p>
            <a:r>
              <a:rPr lang="de-DE" dirty="0"/>
              <a:t>Leipzig			83,5%	3,4%	9,5%	3,6%</a:t>
            </a:r>
          </a:p>
          <a:p>
            <a:r>
              <a:rPr lang="de-DE" dirty="0"/>
              <a:t>Leverkusen		89,8%	0,4%	4,3%	5,5%</a:t>
            </a:r>
          </a:p>
          <a:p>
            <a:r>
              <a:rPr lang="de-DE" dirty="0"/>
              <a:t>Lichtenfels		94,2%	0,2%	4,6%	1,0%</a:t>
            </a:r>
          </a:p>
          <a:p>
            <a:r>
              <a:rPr lang="de-DE" dirty="0"/>
              <a:t>Limburg-Weilburg		93,4%	1,7%	3,1%	1,8%</a:t>
            </a:r>
          </a:p>
          <a:p>
            <a:r>
              <a:rPr lang="de-DE" dirty="0"/>
              <a:t>Lindau (Bodensee)		87,6%	1,1%	5,2%	6,1%</a:t>
            </a:r>
          </a:p>
          <a:p>
            <a:r>
              <a:rPr lang="de-DE" dirty="0"/>
              <a:t>Lippe			91,9%	0,4%	2,4%	5,3%</a:t>
            </a:r>
          </a:p>
          <a:p>
            <a:r>
              <a:rPr lang="de-DE" dirty="0"/>
              <a:t>Ludwigsburg		91,7%	0,6%	7,0%	0,7%</a:t>
            </a:r>
          </a:p>
          <a:p>
            <a:r>
              <a:rPr lang="de-DE" dirty="0"/>
              <a:t>Ludwigshafen am Rhein	85,3%	3,6%	6,1%	5,0%</a:t>
            </a:r>
          </a:p>
          <a:p>
            <a:r>
              <a:rPr lang="de-DE" dirty="0"/>
              <a:t>Ludwigslust-Parchim	89,8%	2,5%	4,2%	3,5%</a:t>
            </a:r>
          </a:p>
          <a:p>
            <a:r>
              <a:rPr lang="de-DE" dirty="0"/>
              <a:t>Lörrach			89,4%	1,8%	5,7%	3,1%</a:t>
            </a:r>
          </a:p>
          <a:p>
            <a:r>
              <a:rPr lang="de-DE" dirty="0"/>
              <a:t>Lübeck			95,4%	1,0%	1,4%	2,2%</a:t>
            </a:r>
          </a:p>
          <a:p>
            <a:r>
              <a:rPr lang="de-DE" dirty="0"/>
              <a:t>Lüchow-Dannenberg	96,1%	3,3%	0,1%	0,5%</a:t>
            </a:r>
          </a:p>
          <a:p>
            <a:r>
              <a:rPr lang="de-DE" dirty="0"/>
              <a:t>Lüneburg (Kreis)		97,1%	1,5%	0,2%	1,2%</a:t>
            </a:r>
          </a:p>
          <a:p>
            <a:r>
              <a:rPr lang="de-DE" dirty="0"/>
              <a:t>Magdeburg		93,6%	0,1%	0,0%	6,3%</a:t>
            </a:r>
          </a:p>
          <a:p>
            <a:r>
              <a:rPr lang="de-DE" dirty="0"/>
              <a:t>Main-Kinzig-Kreis		93,0%	0,1%	4,3%	2,6%</a:t>
            </a:r>
          </a:p>
          <a:p>
            <a:r>
              <a:rPr lang="de-DE" dirty="0"/>
              <a:t>Main-Spessart		98,1%	0,3%	1,2%	0,4%</a:t>
            </a:r>
          </a:p>
          <a:p>
            <a:r>
              <a:rPr lang="de-DE" dirty="0"/>
              <a:t>Main-Tauber-Kreis		92,7%	0,6%	4,2%	2,5%</a:t>
            </a:r>
          </a:p>
          <a:p>
            <a:r>
              <a:rPr lang="de-DE" dirty="0"/>
              <a:t>Main-Taunus-Kreis		92,9%	2,4%	0,0%	4,7%</a:t>
            </a:r>
          </a:p>
          <a:p>
            <a:r>
              <a:rPr lang="de-DE" dirty="0"/>
              <a:t>Mainz			88,2%	4,5%	1,9%	5,4%</a:t>
            </a:r>
          </a:p>
          <a:p>
            <a:r>
              <a:rPr lang="de-DE" dirty="0"/>
              <a:t>Mainz-Bingen		93,7%	0,6%	2,6%	3,1%</a:t>
            </a:r>
          </a:p>
          <a:p>
            <a:r>
              <a:rPr lang="de-DE" dirty="0"/>
              <a:t>Mannheim		89,5%	5,9%	4,2%	0,4%</a:t>
            </a:r>
          </a:p>
          <a:p>
            <a:r>
              <a:rPr lang="de-DE" dirty="0"/>
              <a:t>Mansfeld-Südharz		77,8%	4,6%	11,6%	6,0%</a:t>
            </a:r>
          </a:p>
          <a:p>
            <a:r>
              <a:rPr lang="de-DE" dirty="0"/>
              <a:t>Marburg-Biedenkopf	94,3%	1,6%	3,3%	0,8%</a:t>
            </a:r>
          </a:p>
          <a:p>
            <a:r>
              <a:rPr lang="de-DE" dirty="0"/>
              <a:t>Mayen-Koblenz		97,3%	1,7%	0,1%	0,9%</a:t>
            </a:r>
          </a:p>
          <a:p>
            <a:r>
              <a:rPr lang="de-DE" dirty="0"/>
              <a:t>Mecklenburgische Seenplatte83,6%	4,5%	5,5%	6,4%</a:t>
            </a:r>
          </a:p>
          <a:p>
            <a:r>
              <a:rPr lang="de-DE" dirty="0"/>
              <a:t>Meißen			75,8%	4,0%	15,5%	4,7%</a:t>
            </a:r>
          </a:p>
          <a:p>
            <a:r>
              <a:rPr lang="de-DE" dirty="0"/>
              <a:t>Memmingen		86,4%	0,0%	13,2%	0,4%</a:t>
            </a:r>
          </a:p>
          <a:p>
            <a:r>
              <a:rPr lang="de-DE" dirty="0"/>
              <a:t>Merzig-Wadern		91,6%	7,3%	0,0%	1,1%</a:t>
            </a:r>
          </a:p>
          <a:p>
            <a:r>
              <a:rPr lang="de-DE" dirty="0"/>
              <a:t>Mettmann		94,4%	0,1%	4,6%	0,9%</a:t>
            </a:r>
          </a:p>
          <a:p>
            <a:r>
              <a:rPr lang="de-DE" dirty="0"/>
              <a:t>Miesbach			94,7%	0,1%	4,8%	0,4%</a:t>
            </a:r>
          </a:p>
          <a:p>
            <a:r>
              <a:rPr lang="de-DE" dirty="0"/>
              <a:t>Miltenberg		94,9%	0,1%	4,6%	0,4%</a:t>
            </a:r>
          </a:p>
          <a:p>
            <a:r>
              <a:rPr lang="de-DE" dirty="0"/>
              <a:t>Minden-Lübbecke		91,9%	1,0%	2,5%	4,6%</a:t>
            </a:r>
          </a:p>
          <a:p>
            <a:r>
              <a:rPr lang="de-DE" dirty="0"/>
              <a:t>Mittelsachsen		73,3%	5,3%	14,3%	7,1%</a:t>
            </a:r>
          </a:p>
          <a:p>
            <a:r>
              <a:rPr lang="de-DE" dirty="0"/>
              <a:t>Märkisch-Oderland		75,6%	15,2%	0,2%	9,0%</a:t>
            </a:r>
          </a:p>
          <a:p>
            <a:r>
              <a:rPr lang="de-DE" dirty="0"/>
              <a:t>Märkischer Kreis		90,6%	0,1%	5,3%	4,0%</a:t>
            </a:r>
          </a:p>
          <a:p>
            <a:r>
              <a:rPr lang="de-DE" dirty="0"/>
              <a:t>Mönchengladbach		91,3%	0,1%	4,7%	3,9%</a:t>
            </a:r>
          </a:p>
          <a:p>
            <a:r>
              <a:rPr lang="de-DE" dirty="0"/>
              <a:t>Mühldorf a. Inn		79,9%	1,9%	12,3%	5,9%</a:t>
            </a:r>
          </a:p>
          <a:p>
            <a:r>
              <a:rPr lang="de-DE" dirty="0"/>
              <a:t>Mülheim an der Ruhr	89,6%	2,0%	3,7%	4,7%</a:t>
            </a:r>
          </a:p>
          <a:p>
            <a:r>
              <a:rPr lang="de-DE" dirty="0"/>
              <a:t>München (Stadt)		86,9%	2,2%	10,4%	0,5%</a:t>
            </a:r>
          </a:p>
          <a:p>
            <a:r>
              <a:rPr lang="de-DE" dirty="0"/>
              <a:t>München			93,4%	3,2%	2,9%	0,5%</a:t>
            </a:r>
          </a:p>
          <a:p>
            <a:r>
              <a:rPr lang="de-DE" dirty="0"/>
              <a:t>Münster (Stadt)		87,2%	3,2%	3,1%	6,5%</a:t>
            </a:r>
          </a:p>
          <a:p>
            <a:r>
              <a:rPr lang="de-DE" dirty="0"/>
              <a:t>Neckar-Odenwald-Kreis	88,6%	1,0%	5,8%	4,6%</a:t>
            </a:r>
          </a:p>
          <a:p>
            <a:r>
              <a:rPr lang="de-DE" dirty="0"/>
              <a:t>Neu-Ulm			91,7%	0,7%	6,7%	0,9%</a:t>
            </a:r>
          </a:p>
          <a:p>
            <a:r>
              <a:rPr lang="de-DE" dirty="0"/>
              <a:t>Neuburg-Schrobenhausen	93,0%	0,3%	3,8%	2,9%</a:t>
            </a:r>
          </a:p>
          <a:p>
            <a:r>
              <a:rPr lang="de-DE" dirty="0"/>
              <a:t>Neumarkt </a:t>
            </a:r>
            <a:r>
              <a:rPr lang="de-DE" dirty="0" err="1"/>
              <a:t>i.d</a:t>
            </a:r>
            <a:r>
              <a:rPr lang="de-DE" dirty="0"/>
              <a:t>. </a:t>
            </a:r>
            <a:r>
              <a:rPr lang="de-DE" dirty="0" err="1"/>
              <a:t>OPf</a:t>
            </a:r>
            <a:r>
              <a:rPr lang="de-DE" dirty="0"/>
              <a:t>.		94,6%	0,9%	4,0%	0,5%</a:t>
            </a:r>
          </a:p>
          <a:p>
            <a:r>
              <a:rPr lang="de-DE" dirty="0"/>
              <a:t>Neumünster		91,4%	0,1%	3,0%	5,5%</a:t>
            </a:r>
          </a:p>
          <a:p>
            <a:r>
              <a:rPr lang="de-DE" dirty="0"/>
              <a:t>Neunkirchen		93,0%	2,6%	0,1%	4,3%</a:t>
            </a:r>
          </a:p>
          <a:p>
            <a:r>
              <a:rPr lang="de-DE" dirty="0"/>
              <a:t>Neustadt </a:t>
            </a:r>
            <a:r>
              <a:rPr lang="de-DE" dirty="0" err="1"/>
              <a:t>a.d.</a:t>
            </a:r>
            <a:r>
              <a:rPr lang="de-DE" dirty="0"/>
              <a:t> A.-</a:t>
            </a:r>
            <a:r>
              <a:rPr lang="de-DE" dirty="0" err="1"/>
              <a:t>B.Windshm</a:t>
            </a:r>
            <a:r>
              <a:rPr lang="de-DE" dirty="0"/>
              <a:t>.	90,2%	1,6%	7,8%	0,4%</a:t>
            </a:r>
          </a:p>
          <a:p>
            <a:r>
              <a:rPr lang="de-DE" dirty="0"/>
              <a:t>Neustadt </a:t>
            </a:r>
            <a:r>
              <a:rPr lang="de-DE" dirty="0" err="1"/>
              <a:t>a.d.</a:t>
            </a:r>
            <a:r>
              <a:rPr lang="de-DE" dirty="0"/>
              <a:t> </a:t>
            </a:r>
            <a:r>
              <a:rPr lang="de-DE" dirty="0" err="1"/>
              <a:t>Waldnaab</a:t>
            </a:r>
            <a:r>
              <a:rPr lang="de-DE" dirty="0"/>
              <a:t>	91,5%	0,0%	0,5%	8,0%</a:t>
            </a:r>
          </a:p>
          <a:p>
            <a:r>
              <a:rPr lang="de-DE" dirty="0"/>
              <a:t>Neustadt an der Weinstraße	94,2%	0,1%	5,2%	0,5%</a:t>
            </a:r>
          </a:p>
          <a:p>
            <a:r>
              <a:rPr lang="de-DE" dirty="0"/>
              <a:t>Neuwied			96,9%	1,0%	1,2%	0,9%</a:t>
            </a:r>
          </a:p>
          <a:p>
            <a:r>
              <a:rPr lang="de-DE" dirty="0"/>
              <a:t>Nienburg (Weser)		93,2%	1,2%	2,6%	3,0%</a:t>
            </a:r>
          </a:p>
          <a:p>
            <a:r>
              <a:rPr lang="de-DE" dirty="0"/>
              <a:t>Nordfriesland		95,3%	1,6%	2,6%	0,5%</a:t>
            </a:r>
          </a:p>
          <a:p>
            <a:r>
              <a:rPr lang="de-DE" dirty="0"/>
              <a:t>Nordhausen		60,7%	17,8%	14,6%	6,9%</a:t>
            </a:r>
          </a:p>
          <a:p>
            <a:r>
              <a:rPr lang="de-DE" dirty="0"/>
              <a:t>Nordsachsen		84,5%	1,1%	10,1%	4,3%</a:t>
            </a:r>
          </a:p>
          <a:p>
            <a:r>
              <a:rPr lang="de-DE" dirty="0"/>
              <a:t>Nordwestmecklenburg	87,7%	4,1%	4,1%	4,1%</a:t>
            </a:r>
          </a:p>
          <a:p>
            <a:r>
              <a:rPr lang="de-DE" dirty="0"/>
              <a:t>Northeim			96,7%	2,8%	0,0%	0,5%</a:t>
            </a:r>
          </a:p>
          <a:p>
            <a:r>
              <a:rPr lang="de-DE" dirty="0"/>
              <a:t>Nürnberg			93,5%	0,8%	5,2%	0,5%</a:t>
            </a:r>
          </a:p>
          <a:p>
            <a:r>
              <a:rPr lang="de-DE" dirty="0"/>
              <a:t>Nürnberger Land		94,5%	0,3%	4,7%	0,5%</a:t>
            </a:r>
          </a:p>
          <a:p>
            <a:r>
              <a:rPr lang="de-DE" dirty="0"/>
              <a:t>Oberallgäu		86,7%	0,1%	11,5%	1,7%</a:t>
            </a:r>
          </a:p>
          <a:p>
            <a:r>
              <a:rPr lang="de-DE" dirty="0"/>
              <a:t>Oberbergischer Kreis	94,3%	0,5%	4,5%	0,7%</a:t>
            </a:r>
          </a:p>
          <a:p>
            <a:r>
              <a:rPr lang="de-DE" dirty="0"/>
              <a:t>Oberhausen		86,8%	2,3%	4,4%	6,5%</a:t>
            </a:r>
          </a:p>
          <a:p>
            <a:r>
              <a:rPr lang="de-DE" dirty="0"/>
              <a:t>Oberhavel		89,6%	5,4%	0,4%	4,6%</a:t>
            </a:r>
          </a:p>
          <a:p>
            <a:r>
              <a:rPr lang="de-DE" dirty="0"/>
              <a:t>Oberspreewald-Lausitz	80,7%	6,3%	6,8%	6,2%</a:t>
            </a:r>
          </a:p>
          <a:p>
            <a:r>
              <a:rPr lang="de-DE" dirty="0"/>
              <a:t>Odenwaldkreis		90,8%	3,5%	2,3%	3,4%</a:t>
            </a:r>
          </a:p>
          <a:p>
            <a:r>
              <a:rPr lang="de-DE" dirty="0"/>
              <a:t>Oder-Spree		81,7%	4,2%	2,2%	11,9%</a:t>
            </a:r>
          </a:p>
          <a:p>
            <a:r>
              <a:rPr lang="de-DE" dirty="0"/>
              <a:t>Offenbach		92,3%	0,1%	2,8%	4,8%</a:t>
            </a:r>
          </a:p>
          <a:p>
            <a:r>
              <a:rPr lang="de-DE" dirty="0"/>
              <a:t>Offenbach am Main	83,8%	3,0%	2,3%	10,9%</a:t>
            </a:r>
          </a:p>
          <a:p>
            <a:r>
              <a:rPr lang="de-DE" dirty="0"/>
              <a:t>Oldenburg		94,0%	2,2%	2,6%	1,2%</a:t>
            </a:r>
          </a:p>
          <a:p>
            <a:r>
              <a:rPr lang="de-DE" dirty="0"/>
              <a:t>Oldenburg (</a:t>
            </a:r>
            <a:r>
              <a:rPr lang="de-DE" dirty="0" err="1"/>
              <a:t>Oldb</a:t>
            </a:r>
            <a:r>
              <a:rPr lang="de-DE" dirty="0"/>
              <a:t>)		96,9%	1,7%	0,9%	0,5%</a:t>
            </a:r>
          </a:p>
          <a:p>
            <a:r>
              <a:rPr lang="de-DE" dirty="0"/>
              <a:t>Olpe			93,4%	2,3%	1,5%	2,8%</a:t>
            </a:r>
          </a:p>
          <a:p>
            <a:r>
              <a:rPr lang="de-DE" dirty="0"/>
              <a:t>Ortenaukreis		90,0%	1,5%	5,8%	2,7%</a:t>
            </a:r>
          </a:p>
          <a:p>
            <a:r>
              <a:rPr lang="de-DE" dirty="0"/>
              <a:t>Osnabrück (Stadt)		91,4%	4,1%	0,1%	4,4%</a:t>
            </a:r>
          </a:p>
          <a:p>
            <a:r>
              <a:rPr lang="de-DE" dirty="0"/>
              <a:t>Osnabrück		97,1%	2,1%	0,3%	0,5%</a:t>
            </a:r>
          </a:p>
          <a:p>
            <a:r>
              <a:rPr lang="de-DE" dirty="0" err="1"/>
              <a:t>Ostalbkreis</a:t>
            </a:r>
            <a:r>
              <a:rPr lang="de-DE" dirty="0"/>
              <a:t>		85,4%	5,0%	4,8%	4,8%</a:t>
            </a:r>
          </a:p>
          <a:p>
            <a:r>
              <a:rPr lang="de-DE" dirty="0"/>
              <a:t>Ostallgäu			92,9%	0,0%	6,3%	0,8%</a:t>
            </a:r>
          </a:p>
          <a:p>
            <a:r>
              <a:rPr lang="de-DE" dirty="0"/>
              <a:t>Osterholz			96,0%	2,0%	1,5%	0,5%</a:t>
            </a:r>
          </a:p>
          <a:p>
            <a:r>
              <a:rPr lang="de-DE" dirty="0"/>
              <a:t>Ostholstein		94,6%	1,0%	1,3%	3,1%</a:t>
            </a:r>
          </a:p>
          <a:p>
            <a:r>
              <a:rPr lang="de-DE" dirty="0"/>
              <a:t>Ostprignitz-Ruppin		87,5%	6,5%	1,6%	4,4%</a:t>
            </a:r>
          </a:p>
          <a:p>
            <a:r>
              <a:rPr lang="de-DE" dirty="0"/>
              <a:t>Paderborn		88,7%	2,1%	1,6%	7,6%</a:t>
            </a:r>
          </a:p>
          <a:p>
            <a:r>
              <a:rPr lang="de-DE" dirty="0"/>
              <a:t>Passau (Stadt)		77,9%	4,4%	4,5%	13,2%</a:t>
            </a:r>
          </a:p>
          <a:p>
            <a:r>
              <a:rPr lang="de-DE" dirty="0"/>
              <a:t>Passau			83,7%	1,6%	4,9%	9,8%</a:t>
            </a:r>
          </a:p>
          <a:p>
            <a:r>
              <a:rPr lang="de-DE" dirty="0"/>
              <a:t>Peine			94,3%	2,9%	0,0%	2,8%</a:t>
            </a:r>
          </a:p>
          <a:p>
            <a:r>
              <a:rPr lang="de-DE" dirty="0"/>
              <a:t>Pfaffenhofen </a:t>
            </a:r>
            <a:r>
              <a:rPr lang="de-DE" dirty="0" err="1"/>
              <a:t>a.d.</a:t>
            </a:r>
            <a:r>
              <a:rPr lang="de-DE" dirty="0"/>
              <a:t> Ilm	92,3%	0,2%	7,0%	0,5%</a:t>
            </a:r>
          </a:p>
          <a:p>
            <a:r>
              <a:rPr lang="de-DE" dirty="0"/>
              <a:t>Pforzheim		76,0%	2,8%	11,6%	9,6%</a:t>
            </a:r>
          </a:p>
          <a:p>
            <a:r>
              <a:rPr lang="de-DE" dirty="0"/>
              <a:t>Pinneberg		95,3%	0,4%	2,1%	2,2%</a:t>
            </a:r>
          </a:p>
          <a:p>
            <a:r>
              <a:rPr lang="de-DE" dirty="0"/>
              <a:t>Pirmasens		94,1%	0,1%	5,4%	0,4%</a:t>
            </a:r>
          </a:p>
          <a:p>
            <a:r>
              <a:rPr lang="de-DE" dirty="0" err="1"/>
              <a:t>Plön</a:t>
            </a:r>
            <a:r>
              <a:rPr lang="de-DE" dirty="0"/>
              <a:t>			95,9%	1,0%	1,6%	1,5%</a:t>
            </a:r>
          </a:p>
          <a:p>
            <a:r>
              <a:rPr lang="de-DE" dirty="0"/>
              <a:t>Potsdam			84,8%	4,6%	0,0%	10,6%</a:t>
            </a:r>
          </a:p>
          <a:p>
            <a:r>
              <a:rPr lang="de-DE" dirty="0"/>
              <a:t>Potsdam-Mittelmark	91,3%	5,0%	0,0%	3,7%</a:t>
            </a:r>
          </a:p>
          <a:p>
            <a:r>
              <a:rPr lang="de-DE" dirty="0"/>
              <a:t>Prignitz			89,1%	2,5%	2,3%	6,1%</a:t>
            </a:r>
          </a:p>
          <a:p>
            <a:r>
              <a:rPr lang="de-DE" dirty="0"/>
              <a:t>Rastatt			88,8%	0,8%	7,4%	3,0%</a:t>
            </a:r>
          </a:p>
          <a:p>
            <a:r>
              <a:rPr lang="de-DE" dirty="0"/>
              <a:t>Ravensburg		87,0%	4,5%	7,3%	1,2%</a:t>
            </a:r>
          </a:p>
          <a:p>
            <a:r>
              <a:rPr lang="de-DE" dirty="0"/>
              <a:t>Recklinghausen		93,0%	0,0%	3,6%	3,4%</a:t>
            </a:r>
          </a:p>
          <a:p>
            <a:r>
              <a:rPr lang="de-DE" dirty="0"/>
              <a:t>Regen			90,2%	0,5%	4,2%	5,1%</a:t>
            </a:r>
          </a:p>
          <a:p>
            <a:r>
              <a:rPr lang="de-DE" dirty="0"/>
              <a:t>Regensburg (Stadt)		84,4%	3,0%	4,7%	7,9%</a:t>
            </a:r>
          </a:p>
          <a:p>
            <a:r>
              <a:rPr lang="de-DE" dirty="0"/>
              <a:t>Regensburg		93,6%	0,1%	3,7%	2,6%</a:t>
            </a:r>
          </a:p>
          <a:p>
            <a:r>
              <a:rPr lang="de-DE" dirty="0"/>
              <a:t>Region Hannover		98,0%	0,3%	1,2%	0,5%</a:t>
            </a:r>
          </a:p>
          <a:p>
            <a:r>
              <a:rPr lang="de-DE" dirty="0"/>
              <a:t>Regionalverb. Saarbrücken	91,9%	3,2%	0,4%	4,5%</a:t>
            </a:r>
          </a:p>
          <a:p>
            <a:r>
              <a:rPr lang="de-DE" dirty="0"/>
              <a:t>Rems-Murr-Kreis		88,1%	1,7%	7,6%	2,6%</a:t>
            </a:r>
          </a:p>
          <a:p>
            <a:r>
              <a:rPr lang="de-DE" dirty="0"/>
              <a:t>Remscheid		90,4%	0,0%	6,4%	3,2%</a:t>
            </a:r>
          </a:p>
          <a:p>
            <a:r>
              <a:rPr lang="de-DE" dirty="0"/>
              <a:t>Rendsburg-Eckernförde	98,4%	0,5%	0,6%	0,5%</a:t>
            </a:r>
          </a:p>
          <a:p>
            <a:r>
              <a:rPr lang="de-DE" dirty="0"/>
              <a:t>Reutlingen		84,9%	2,1%	8,3%	4,7%</a:t>
            </a:r>
          </a:p>
          <a:p>
            <a:r>
              <a:rPr lang="de-DE" dirty="0"/>
              <a:t>Rhein-Erft-Kreis		89,8%	0,2%	6,5%	3,5%</a:t>
            </a:r>
          </a:p>
          <a:p>
            <a:r>
              <a:rPr lang="de-DE" dirty="0"/>
              <a:t>Rhein-Hunsrück-Kreis	95,8%	1,4%	1,4%	1,4%</a:t>
            </a:r>
          </a:p>
          <a:p>
            <a:r>
              <a:rPr lang="de-DE" dirty="0"/>
              <a:t>Rhein-Kreis Neuss		90,2%	0,2%	7,8%	1,8%</a:t>
            </a:r>
          </a:p>
          <a:p>
            <a:r>
              <a:rPr lang="de-DE" dirty="0"/>
              <a:t>Rhein-Lahn-Kreis		95,2%	4,2%	0,1%	0,5%</a:t>
            </a:r>
          </a:p>
          <a:p>
            <a:r>
              <a:rPr lang="de-DE" dirty="0"/>
              <a:t>Rhein-Neckar-Kreis		95,1%	0,5%	3,9%	0,5%</a:t>
            </a:r>
          </a:p>
          <a:p>
            <a:r>
              <a:rPr lang="de-DE" dirty="0"/>
              <a:t>Rhein-Pfalz-Kreis		91,8%	2,8%	3,3%	2,1%</a:t>
            </a:r>
          </a:p>
          <a:p>
            <a:r>
              <a:rPr lang="de-DE" dirty="0"/>
              <a:t>Rhein-Sieg-Kreis		92,4%	0,3%	3,5%	3,8%</a:t>
            </a:r>
          </a:p>
          <a:p>
            <a:r>
              <a:rPr lang="de-DE" dirty="0"/>
              <a:t>Rheingau-Taunus-Kreis	90,1%	1,2%	2,4%	6,3%</a:t>
            </a:r>
          </a:p>
          <a:p>
            <a:r>
              <a:rPr lang="de-DE" dirty="0"/>
              <a:t>Rheinisch-Bergischer Kreis	94,0%	0,1%	3,4%	2,5%</a:t>
            </a:r>
          </a:p>
          <a:p>
            <a:r>
              <a:rPr lang="de-DE" dirty="0"/>
              <a:t>Rhön-Grabfeld		98,2%	0,1%	1,3%	0,4%</a:t>
            </a:r>
          </a:p>
          <a:p>
            <a:r>
              <a:rPr lang="de-DE" dirty="0"/>
              <a:t>Rosenheim (Stadt)		88,6%	0,2%	5,6%	5,6%</a:t>
            </a:r>
          </a:p>
          <a:p>
            <a:r>
              <a:rPr lang="de-DE" dirty="0"/>
              <a:t>Rosenheim		88,8%	1,3%	6,4%	3,5%</a:t>
            </a:r>
          </a:p>
          <a:p>
            <a:r>
              <a:rPr lang="de-DE" dirty="0"/>
              <a:t>Rostock (Stadt)		91,8%	3,3%	0,1%	4,8%</a:t>
            </a:r>
          </a:p>
          <a:p>
            <a:r>
              <a:rPr lang="de-DE" dirty="0"/>
              <a:t>Rostock			87,0%	5,6%	1,7%	5,7%</a:t>
            </a:r>
          </a:p>
          <a:p>
            <a:r>
              <a:rPr lang="de-DE" dirty="0"/>
              <a:t>Rotenburg (Wümme)	97,2%	2,5%	0,1%	0,2%</a:t>
            </a:r>
          </a:p>
          <a:p>
            <a:r>
              <a:rPr lang="de-DE" dirty="0"/>
              <a:t>Roth			94,6%	1,4%	3,9%	0,1%</a:t>
            </a:r>
          </a:p>
          <a:p>
            <a:r>
              <a:rPr lang="de-DE" dirty="0"/>
              <a:t>Rottal-Inn		87,7%	3,4%	3,0%	5,9%</a:t>
            </a:r>
          </a:p>
          <a:p>
            <a:r>
              <a:rPr lang="de-DE" dirty="0"/>
              <a:t>Rottweil			88,8%	0,5%	10,0%	0,7%</a:t>
            </a:r>
          </a:p>
          <a:p>
            <a:r>
              <a:rPr lang="de-DE" dirty="0"/>
              <a:t>Saale-Holzland-Kreis	78,4%	8,1%	8,4%	5,1%</a:t>
            </a:r>
          </a:p>
          <a:p>
            <a:r>
              <a:rPr lang="de-DE" dirty="0"/>
              <a:t>Saale-Orla-Kreis		79,1%	6,8%	12,8%	1,3%</a:t>
            </a:r>
          </a:p>
          <a:p>
            <a:r>
              <a:rPr lang="de-DE" dirty="0"/>
              <a:t>Saalekreis		77,7%	3,4%	10,4%	8,5%</a:t>
            </a:r>
          </a:p>
          <a:p>
            <a:r>
              <a:rPr lang="de-DE" dirty="0"/>
              <a:t>Saalfeld-Rudolstadt		79,7%	3,9%	11,4%	5,0%</a:t>
            </a:r>
          </a:p>
          <a:p>
            <a:r>
              <a:rPr lang="de-DE" dirty="0"/>
              <a:t>Saarlouis			93,6%	6,2%	0,0%	0,2%</a:t>
            </a:r>
          </a:p>
          <a:p>
            <a:r>
              <a:rPr lang="de-DE" dirty="0"/>
              <a:t>Saarpfalz-Kreis		95,3%	2,2%	2,0%	0,5%</a:t>
            </a:r>
          </a:p>
          <a:p>
            <a:r>
              <a:rPr lang="de-DE" dirty="0"/>
              <a:t>Salzgitter			91,8%	0,1%	3,9%	4,2%</a:t>
            </a:r>
          </a:p>
          <a:p>
            <a:r>
              <a:rPr lang="de-DE" dirty="0"/>
              <a:t>Salzlandkreis		81,2%	2,6%	10,4%	5,8%</a:t>
            </a:r>
          </a:p>
          <a:p>
            <a:r>
              <a:rPr lang="de-DE" dirty="0"/>
              <a:t>Schaumburg		97,4%	0,1%	0,7%	1,8%</a:t>
            </a:r>
          </a:p>
          <a:p>
            <a:r>
              <a:rPr lang="de-DE" dirty="0"/>
              <a:t>Schleswig-Flensburg	94,9%	1,0%	1,9%	2,2%</a:t>
            </a:r>
          </a:p>
          <a:p>
            <a:r>
              <a:rPr lang="de-DE" dirty="0"/>
              <a:t>Schmalkalden-Meiningen	83,4%	5,9%	9,2%	1,5%</a:t>
            </a:r>
          </a:p>
          <a:p>
            <a:r>
              <a:rPr lang="de-DE" dirty="0"/>
              <a:t>Schwabach		93,4%	0,1%	6,1%	0,4%</a:t>
            </a:r>
          </a:p>
          <a:p>
            <a:r>
              <a:rPr lang="de-DE" dirty="0"/>
              <a:t>Schwalm-Eder-Kreis	93,6%	2,4%	1,1%	2,9%</a:t>
            </a:r>
          </a:p>
          <a:p>
            <a:r>
              <a:rPr lang="de-DE" dirty="0"/>
              <a:t>Schwandorf		91,2%	2,5%	3,9%	2,4%</a:t>
            </a:r>
          </a:p>
          <a:p>
            <a:r>
              <a:rPr lang="de-DE" dirty="0"/>
              <a:t>Schwarzwald-Baar-Kreis	89,5%	0,1%	6,1%	4,3%</a:t>
            </a:r>
          </a:p>
          <a:p>
            <a:r>
              <a:rPr lang="de-DE" dirty="0"/>
              <a:t>Schweinfurt (Stadt)		89,3%	0,2%	5,5%	5,0%</a:t>
            </a:r>
          </a:p>
          <a:p>
            <a:r>
              <a:rPr lang="de-DE" dirty="0"/>
              <a:t>Schweinfurt		93,9%	0,5%	3,6%	2,0%</a:t>
            </a:r>
          </a:p>
          <a:p>
            <a:r>
              <a:rPr lang="de-DE" dirty="0"/>
              <a:t>Schwerin			87,8%	0,1%	6,3%	5,8%</a:t>
            </a:r>
          </a:p>
          <a:p>
            <a:r>
              <a:rPr lang="de-DE" dirty="0"/>
              <a:t>Schwäbisch Hall		89,8%	2,5%	6,6%	1,1%</a:t>
            </a:r>
          </a:p>
          <a:p>
            <a:r>
              <a:rPr lang="de-DE" dirty="0"/>
              <a:t>Segeberg			92,8%	0,1%	2,1%	5,0%</a:t>
            </a:r>
          </a:p>
          <a:p>
            <a:r>
              <a:rPr lang="de-DE" dirty="0"/>
              <a:t>Siegen-Wittgenstein	87,4%	2,3%	5,4%	4,9%</a:t>
            </a:r>
          </a:p>
          <a:p>
            <a:r>
              <a:rPr lang="de-DE" dirty="0"/>
              <a:t>Sigmaringen		88,4%	2,4%	4,9%	4,3%</a:t>
            </a:r>
          </a:p>
          <a:p>
            <a:r>
              <a:rPr lang="de-DE" dirty="0"/>
              <a:t>Soest			93,4%	1,3%	2,0%	3,3%</a:t>
            </a:r>
          </a:p>
          <a:p>
            <a:r>
              <a:rPr lang="de-DE" dirty="0"/>
              <a:t>Solingen			91,4%	0,2%	4,1%	4,3%</a:t>
            </a:r>
          </a:p>
          <a:p>
            <a:r>
              <a:rPr lang="de-DE" dirty="0"/>
              <a:t>Sonneberg		67,0%	9,9%	22,4%	0,7%</a:t>
            </a:r>
          </a:p>
          <a:p>
            <a:r>
              <a:rPr lang="de-DE" dirty="0"/>
              <a:t>Speyer			86,9%	8,7%	3,8%	0,6%</a:t>
            </a:r>
          </a:p>
          <a:p>
            <a:r>
              <a:rPr lang="de-DE" dirty="0"/>
              <a:t>Spree-Neiße		81,0%	5,6%	6,5%	6,9%</a:t>
            </a:r>
          </a:p>
          <a:p>
            <a:r>
              <a:rPr lang="de-DE" dirty="0"/>
              <a:t>St. Wendel		95,8%	4,0%	0,0%	0,2%</a:t>
            </a:r>
          </a:p>
          <a:p>
            <a:r>
              <a:rPr lang="de-DE" dirty="0"/>
              <a:t>Stade			92,4%	1,3%	4,4%	1,9%</a:t>
            </a:r>
          </a:p>
          <a:p>
            <a:r>
              <a:rPr lang="de-DE" dirty="0"/>
              <a:t>Starnberg			92,9%	1,2%	5,5%	0,4%</a:t>
            </a:r>
          </a:p>
          <a:p>
            <a:r>
              <a:rPr lang="de-DE" dirty="0"/>
              <a:t>Steinburg			93,8%	0,2%	3,4%	2,6%</a:t>
            </a:r>
          </a:p>
          <a:p>
            <a:r>
              <a:rPr lang="de-DE" dirty="0"/>
              <a:t>Steinfurt			94,6%	2,5%	1,7%	1,2%</a:t>
            </a:r>
          </a:p>
          <a:p>
            <a:r>
              <a:rPr lang="de-DE" dirty="0"/>
              <a:t>Stendal			88,1%	0,0%	4,9%	7,0%</a:t>
            </a:r>
          </a:p>
          <a:p>
            <a:r>
              <a:rPr lang="de-DE" dirty="0" err="1"/>
              <a:t>Stormarn</a:t>
            </a:r>
            <a:r>
              <a:rPr lang="de-DE" dirty="0"/>
              <a:t>			97,7%	0,2%	0,7%	1,4%</a:t>
            </a:r>
          </a:p>
          <a:p>
            <a:r>
              <a:rPr lang="de-DE" dirty="0"/>
              <a:t>Straubing			87,7%	0,0%	10,3%	2,0%</a:t>
            </a:r>
          </a:p>
          <a:p>
            <a:r>
              <a:rPr lang="de-DE" dirty="0"/>
              <a:t>Straubing-Bogen		78,8%	2,3%	11,4%	7,5%</a:t>
            </a:r>
          </a:p>
          <a:p>
            <a:r>
              <a:rPr lang="de-DE" dirty="0"/>
              <a:t>Stuttgart (Stadt)		85,5%	2,4%	8,3%	3,8%</a:t>
            </a:r>
          </a:p>
          <a:p>
            <a:r>
              <a:rPr lang="de-DE" dirty="0"/>
              <a:t>Städteregion Aachen	87,4%	3,2%	3,0%	6,4%</a:t>
            </a:r>
          </a:p>
          <a:p>
            <a:r>
              <a:rPr lang="de-DE" dirty="0"/>
              <a:t>Suhl			83,8%	3,7%	6,5%	6,0%</a:t>
            </a:r>
          </a:p>
          <a:p>
            <a:r>
              <a:rPr lang="de-DE" dirty="0"/>
              <a:t>Sächsische Schweiz-Osterzgebirge	81,3%	1,8%	11,2%	5,7%</a:t>
            </a:r>
          </a:p>
          <a:p>
            <a:r>
              <a:rPr lang="de-DE" dirty="0"/>
              <a:t>Sömmerda		78,9%	7,1%	12,0%	2,0%</a:t>
            </a:r>
          </a:p>
          <a:p>
            <a:r>
              <a:rPr lang="de-DE" dirty="0"/>
              <a:t>Südliche Weinstraße	95,6%	1,6%	1,8%	1,0%</a:t>
            </a:r>
          </a:p>
          <a:p>
            <a:r>
              <a:rPr lang="de-DE" dirty="0"/>
              <a:t>Südwestpfalz		92,2%	1,3%	2,1%	4,4%</a:t>
            </a:r>
          </a:p>
          <a:p>
            <a:r>
              <a:rPr lang="de-DE" dirty="0"/>
              <a:t>Teltow-Fläming		90,8%	5,0%	0,3%	3,9%</a:t>
            </a:r>
          </a:p>
          <a:p>
            <a:r>
              <a:rPr lang="de-DE" dirty="0"/>
              <a:t>Tirschenreuth		94,3%	1,7%	0,1%	3,9%</a:t>
            </a:r>
          </a:p>
          <a:p>
            <a:r>
              <a:rPr lang="de-DE" dirty="0"/>
              <a:t>Traunstein		94,2%	1,7%	3,7%	0,4%</a:t>
            </a:r>
          </a:p>
          <a:p>
            <a:r>
              <a:rPr lang="de-DE" dirty="0"/>
              <a:t>Trier (Stadt)		65,6%	19,1%	0,1%	15,2%</a:t>
            </a:r>
          </a:p>
          <a:p>
            <a:r>
              <a:rPr lang="de-DE" dirty="0"/>
              <a:t>Trier-Saarburg		95,8%	0,2%	0,1%	3,9%</a:t>
            </a:r>
          </a:p>
          <a:p>
            <a:r>
              <a:rPr lang="de-DE" dirty="0"/>
              <a:t>Tuttlingen		80,4%	0,4%	13,2%	6,0%</a:t>
            </a:r>
          </a:p>
          <a:p>
            <a:r>
              <a:rPr lang="de-DE" dirty="0"/>
              <a:t>Tübingen (Kreis)		87,6%	4,0%	4,4%	4,0%</a:t>
            </a:r>
          </a:p>
          <a:p>
            <a:r>
              <a:rPr lang="de-DE" dirty="0"/>
              <a:t>Uckermark		80,7%	2,0%	5,4%	11,9%</a:t>
            </a:r>
          </a:p>
          <a:p>
            <a:r>
              <a:rPr lang="de-DE" dirty="0"/>
              <a:t>Uelzen			94,0%	1,0%	2,2%	2,8%</a:t>
            </a:r>
          </a:p>
          <a:p>
            <a:r>
              <a:rPr lang="de-DE" dirty="0"/>
              <a:t>Ulm			90,3%	3,0%	2,1%	4,6%</a:t>
            </a:r>
          </a:p>
          <a:p>
            <a:r>
              <a:rPr lang="de-DE" dirty="0"/>
              <a:t>Unna			92,5%	1,2%	2,3%	4,0%</a:t>
            </a:r>
          </a:p>
          <a:p>
            <a:r>
              <a:rPr lang="de-DE" dirty="0"/>
              <a:t>Unstrut-Hainich-Kreis	72,5%	4,2%	16,1%	7,2%</a:t>
            </a:r>
          </a:p>
          <a:p>
            <a:r>
              <a:rPr lang="de-DE" dirty="0"/>
              <a:t>Unterallgäu		90,0%	0,0%	9,6%	0,4%</a:t>
            </a:r>
          </a:p>
          <a:p>
            <a:r>
              <a:rPr lang="de-DE" dirty="0"/>
              <a:t>Vechta			90,6%	1,1%	1,6%	6,7%</a:t>
            </a:r>
          </a:p>
          <a:p>
            <a:r>
              <a:rPr lang="de-DE" dirty="0"/>
              <a:t>Verden			93,2%	5,3%	1,0%	0,5%</a:t>
            </a:r>
          </a:p>
          <a:p>
            <a:r>
              <a:rPr lang="de-DE" dirty="0"/>
              <a:t>Viersen			89,5%	0,1%	7,6%	2,8%</a:t>
            </a:r>
          </a:p>
          <a:p>
            <a:r>
              <a:rPr lang="de-DE" dirty="0"/>
              <a:t>Vogelsbergkreis		90,1%	4,1%	4,4%	1,4%</a:t>
            </a:r>
          </a:p>
          <a:p>
            <a:r>
              <a:rPr lang="de-DE" dirty="0"/>
              <a:t>Vogtlandkreis		87,6%	1,9%	9,9%	0,6%</a:t>
            </a:r>
          </a:p>
          <a:p>
            <a:r>
              <a:rPr lang="de-DE" dirty="0"/>
              <a:t>Vorpommern-Greifswald	81,8%	4,1%	5,8%	8,3%</a:t>
            </a:r>
          </a:p>
          <a:p>
            <a:r>
              <a:rPr lang="de-DE" dirty="0"/>
              <a:t>Vorpommern-Rügen	86,5%	0,2%	7,6%	5,7%</a:t>
            </a:r>
          </a:p>
          <a:p>
            <a:r>
              <a:rPr lang="de-DE" dirty="0"/>
              <a:t>Vulkaneifel		90,0%	9,5%	0,1%	0,4%</a:t>
            </a:r>
          </a:p>
          <a:p>
            <a:r>
              <a:rPr lang="de-DE" dirty="0"/>
              <a:t>Waldeck-Frankenberg	90,7%	3,2%	3,1%	3,0%</a:t>
            </a:r>
          </a:p>
          <a:p>
            <a:r>
              <a:rPr lang="de-DE" dirty="0"/>
              <a:t>Waldshut			90,9%	0,8%	5,4%	2,9%</a:t>
            </a:r>
          </a:p>
          <a:p>
            <a:r>
              <a:rPr lang="de-DE" dirty="0"/>
              <a:t>Warendorf		93,4%	0,1%	1,2%	5,3%</a:t>
            </a:r>
          </a:p>
          <a:p>
            <a:r>
              <a:rPr lang="de-DE" dirty="0"/>
              <a:t>Wartburgkreis		65,5%	8,3%	25,3%	0,9%</a:t>
            </a:r>
          </a:p>
          <a:p>
            <a:r>
              <a:rPr lang="de-DE" dirty="0"/>
              <a:t>Weiden </a:t>
            </a:r>
            <a:r>
              <a:rPr lang="de-DE" dirty="0" err="1"/>
              <a:t>i.d</a:t>
            </a:r>
            <a:r>
              <a:rPr lang="de-DE" dirty="0"/>
              <a:t>. </a:t>
            </a:r>
            <a:r>
              <a:rPr lang="de-DE" dirty="0" err="1"/>
              <a:t>OPf</a:t>
            </a:r>
            <a:r>
              <a:rPr lang="de-DE" dirty="0"/>
              <a:t>.		91,7%	1,6%	3,6%	3,1%</a:t>
            </a:r>
          </a:p>
          <a:p>
            <a:r>
              <a:rPr lang="de-DE" dirty="0"/>
              <a:t>Weilheim-Schongau	88,5%	0,0%	11,0%	0,5%</a:t>
            </a:r>
          </a:p>
          <a:p>
            <a:r>
              <a:rPr lang="de-DE" dirty="0"/>
              <a:t>Weimar			89,1%	10,0%	0,4%	0,5%</a:t>
            </a:r>
          </a:p>
          <a:p>
            <a:r>
              <a:rPr lang="de-DE" dirty="0"/>
              <a:t>Weimarer Land		81,4%	6,2%	12,0%	0,4%</a:t>
            </a:r>
          </a:p>
          <a:p>
            <a:r>
              <a:rPr lang="de-DE" dirty="0"/>
              <a:t>Weißenburg-Gunzenhausen	89,9%	2,5%	7,2%	0,4%</a:t>
            </a:r>
          </a:p>
          <a:p>
            <a:r>
              <a:rPr lang="de-DE" dirty="0"/>
              <a:t>Werra-Meißner-Kreis	88,1%	5,6%	0,2%	6,1%</a:t>
            </a:r>
          </a:p>
          <a:p>
            <a:r>
              <a:rPr lang="de-DE" dirty="0"/>
              <a:t>Wesel			93,0%	1,5%	2,8%	2,7%</a:t>
            </a:r>
          </a:p>
          <a:p>
            <a:r>
              <a:rPr lang="de-DE" dirty="0"/>
              <a:t>Wesermarsch		92,4%	2,8%	4,3%	0,5%</a:t>
            </a:r>
          </a:p>
          <a:p>
            <a:r>
              <a:rPr lang="de-DE" dirty="0"/>
              <a:t>Westerwaldkreis		96,3%	1,0%	2,3%	0,4%</a:t>
            </a:r>
          </a:p>
          <a:p>
            <a:r>
              <a:rPr lang="de-DE" dirty="0"/>
              <a:t>Wetteraukreis		94,3%	0,2%	4,0%	1,5%</a:t>
            </a:r>
          </a:p>
          <a:p>
            <a:r>
              <a:rPr lang="de-DE" dirty="0"/>
              <a:t>Wiesbaden		88,2%	0,1%	2,2%	9,5%</a:t>
            </a:r>
          </a:p>
          <a:p>
            <a:r>
              <a:rPr lang="de-DE" dirty="0"/>
              <a:t>Wilhelmshaven		90,7%	5,1%	2,2%	2,0%</a:t>
            </a:r>
          </a:p>
          <a:p>
            <a:r>
              <a:rPr lang="de-DE" dirty="0"/>
              <a:t>Wittenberg		85,3%	4,0%	7,5%	3,2%</a:t>
            </a:r>
          </a:p>
          <a:p>
            <a:r>
              <a:rPr lang="de-DE" dirty="0"/>
              <a:t>Wittmund		90,4%	4,6%	4,5%	0,5%</a:t>
            </a:r>
          </a:p>
          <a:p>
            <a:r>
              <a:rPr lang="de-DE" dirty="0"/>
              <a:t>Wolfenbüttel		90,4%	1,2%	0,4%	8,0%</a:t>
            </a:r>
          </a:p>
          <a:p>
            <a:r>
              <a:rPr lang="de-DE" dirty="0"/>
              <a:t>Wolfsburg		91,3%	5,8%	0,1%	2,8%</a:t>
            </a:r>
          </a:p>
          <a:p>
            <a:r>
              <a:rPr lang="de-DE" dirty="0"/>
              <a:t>Worms			84,8%	5,6%	4,1%	5,5%</a:t>
            </a:r>
          </a:p>
          <a:p>
            <a:r>
              <a:rPr lang="de-DE" dirty="0"/>
              <a:t>Wunsiedel i. Fichtelgebirge	95,1%	0,9%	2,4%	1,6%</a:t>
            </a:r>
          </a:p>
          <a:p>
            <a:r>
              <a:rPr lang="de-DE" dirty="0"/>
              <a:t>Wuppertal		90,8%	2,5%	4,9%	1,8%</a:t>
            </a:r>
          </a:p>
          <a:p>
            <a:r>
              <a:rPr lang="de-DE" dirty="0"/>
              <a:t>Würzburg (Stadt)		91,4%	4,5%	2,8%	1,3%</a:t>
            </a:r>
          </a:p>
          <a:p>
            <a:r>
              <a:rPr lang="de-DE" dirty="0"/>
              <a:t>Würzburg			97,1%	0,2%	1,7%	1,0%</a:t>
            </a:r>
          </a:p>
          <a:p>
            <a:r>
              <a:rPr lang="de-DE" dirty="0"/>
              <a:t>Zollernalbkreis		90,1%	1,8%	6,3%	1,8%</a:t>
            </a:r>
          </a:p>
          <a:p>
            <a:r>
              <a:rPr lang="de-DE" dirty="0"/>
              <a:t>Zweibrücken		92,4%	2,8%	3,5%	1,3%</a:t>
            </a:r>
          </a:p>
          <a:p>
            <a:r>
              <a:rPr lang="de-DE" dirty="0"/>
              <a:t>Zwickau			86,3%	2,0%	9,1%	2,6%</a:t>
            </a:r>
          </a:p>
        </p:txBody>
      </p:sp>
    </p:spTree>
    <p:extLst>
      <p:ext uri="{BB962C8B-B14F-4D97-AF65-F5344CB8AC3E}">
        <p14:creationId xmlns:p14="http://schemas.microsoft.com/office/powerpoint/2010/main" val="123329344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5997</Words>
  <Application>Microsoft Office PowerPoint</Application>
  <PresentationFormat>Breitbild</PresentationFormat>
  <Paragraphs>410</Paragraphs>
  <Slides>2</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Calibri Light</vt:lpstr>
      <vt:lpstr>Office</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Hosie, Daniel | PB3C GmbH</dc:creator>
  <cp:lastModifiedBy>Wilhelm, Christoph | Cureus</cp:lastModifiedBy>
  <cp:revision>6</cp:revision>
  <dcterms:created xsi:type="dcterms:W3CDTF">2022-12-03T13:03:12Z</dcterms:created>
  <dcterms:modified xsi:type="dcterms:W3CDTF">2023-05-04T12:11:10Z</dcterms:modified>
</cp:coreProperties>
</file>